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8"/>
  </p:notesMasterIdLst>
  <p:sldIdLst>
    <p:sldId id="256" r:id="rId2"/>
    <p:sldId id="257" r:id="rId3"/>
    <p:sldId id="263" r:id="rId4"/>
    <p:sldId id="259" r:id="rId5"/>
    <p:sldId id="269" r:id="rId6"/>
    <p:sldId id="260" r:id="rId7"/>
    <p:sldId id="264" r:id="rId8"/>
    <p:sldId id="265" r:id="rId9"/>
    <p:sldId id="266" r:id="rId10"/>
    <p:sldId id="267" r:id="rId11"/>
    <p:sldId id="351" r:id="rId12"/>
    <p:sldId id="352" r:id="rId13"/>
    <p:sldId id="270" r:id="rId14"/>
    <p:sldId id="353" r:id="rId15"/>
    <p:sldId id="272" r:id="rId16"/>
    <p:sldId id="273" r:id="rId17"/>
    <p:sldId id="274" r:id="rId18"/>
    <p:sldId id="412" r:id="rId19"/>
    <p:sldId id="354" r:id="rId20"/>
    <p:sldId id="275" r:id="rId21"/>
    <p:sldId id="281" r:id="rId22"/>
    <p:sldId id="282" r:id="rId23"/>
    <p:sldId id="283" r:id="rId24"/>
    <p:sldId id="284" r:id="rId25"/>
    <p:sldId id="285" r:id="rId26"/>
    <p:sldId id="355" r:id="rId27"/>
    <p:sldId id="356" r:id="rId28"/>
    <p:sldId id="289" r:id="rId29"/>
    <p:sldId id="288" r:id="rId30"/>
    <p:sldId id="290" r:id="rId31"/>
    <p:sldId id="291" r:id="rId32"/>
    <p:sldId id="357" r:id="rId33"/>
    <p:sldId id="358" r:id="rId34"/>
    <p:sldId id="359" r:id="rId35"/>
    <p:sldId id="360" r:id="rId36"/>
    <p:sldId id="293" r:id="rId37"/>
    <p:sldId id="292" r:id="rId38"/>
    <p:sldId id="294" r:id="rId39"/>
    <p:sldId id="296" r:id="rId40"/>
    <p:sldId id="361" r:id="rId41"/>
    <p:sldId id="362" r:id="rId42"/>
    <p:sldId id="286" r:id="rId43"/>
    <p:sldId id="298" r:id="rId44"/>
    <p:sldId id="299" r:id="rId45"/>
    <p:sldId id="300" r:id="rId46"/>
    <p:sldId id="301" r:id="rId47"/>
    <p:sldId id="363" r:id="rId48"/>
    <p:sldId id="364" r:id="rId49"/>
    <p:sldId id="365" r:id="rId50"/>
    <p:sldId id="366" r:id="rId51"/>
    <p:sldId id="367" r:id="rId52"/>
    <p:sldId id="368" r:id="rId53"/>
    <p:sldId id="369" r:id="rId54"/>
    <p:sldId id="295" r:id="rId55"/>
    <p:sldId id="370" r:id="rId56"/>
    <p:sldId id="371" r:id="rId57"/>
    <p:sldId id="372" r:id="rId58"/>
    <p:sldId id="373" r:id="rId59"/>
    <p:sldId id="374" r:id="rId60"/>
    <p:sldId id="303" r:id="rId61"/>
    <p:sldId id="304" r:id="rId62"/>
    <p:sldId id="305" r:id="rId63"/>
    <p:sldId id="307" r:id="rId64"/>
    <p:sldId id="309" r:id="rId65"/>
    <p:sldId id="375" r:id="rId66"/>
    <p:sldId id="308" r:id="rId67"/>
    <p:sldId id="376" r:id="rId68"/>
    <p:sldId id="311" r:id="rId69"/>
    <p:sldId id="312" r:id="rId70"/>
    <p:sldId id="313" r:id="rId71"/>
    <p:sldId id="316" r:id="rId72"/>
    <p:sldId id="314" r:id="rId73"/>
    <p:sldId id="377" r:id="rId74"/>
    <p:sldId id="315" r:id="rId75"/>
    <p:sldId id="318" r:id="rId76"/>
    <p:sldId id="319" r:id="rId77"/>
    <p:sldId id="320" r:id="rId78"/>
    <p:sldId id="321" r:id="rId79"/>
    <p:sldId id="322" r:id="rId80"/>
    <p:sldId id="378" r:id="rId81"/>
    <p:sldId id="323" r:id="rId82"/>
    <p:sldId id="379" r:id="rId83"/>
    <p:sldId id="324" r:id="rId84"/>
    <p:sldId id="325" r:id="rId85"/>
    <p:sldId id="326" r:id="rId86"/>
    <p:sldId id="327" r:id="rId87"/>
    <p:sldId id="329" r:id="rId88"/>
    <p:sldId id="334" r:id="rId89"/>
    <p:sldId id="330" r:id="rId90"/>
    <p:sldId id="331" r:id="rId91"/>
    <p:sldId id="332" r:id="rId92"/>
    <p:sldId id="333" r:id="rId93"/>
    <p:sldId id="336" r:id="rId94"/>
    <p:sldId id="337" r:id="rId95"/>
    <p:sldId id="338" r:id="rId96"/>
    <p:sldId id="380" r:id="rId97"/>
    <p:sldId id="339" r:id="rId98"/>
    <p:sldId id="342" r:id="rId99"/>
    <p:sldId id="340" r:id="rId100"/>
    <p:sldId id="344" r:id="rId101"/>
    <p:sldId id="341" r:id="rId102"/>
    <p:sldId id="343" r:id="rId103"/>
    <p:sldId id="345" r:id="rId104"/>
    <p:sldId id="346" r:id="rId105"/>
    <p:sldId id="348" r:id="rId106"/>
    <p:sldId id="381" r:id="rId107"/>
    <p:sldId id="382" r:id="rId108"/>
    <p:sldId id="383" r:id="rId109"/>
    <p:sldId id="384" r:id="rId110"/>
    <p:sldId id="385" r:id="rId111"/>
    <p:sldId id="386" r:id="rId112"/>
    <p:sldId id="387" r:id="rId113"/>
    <p:sldId id="388" r:id="rId114"/>
    <p:sldId id="389" r:id="rId115"/>
    <p:sldId id="390" r:id="rId116"/>
    <p:sldId id="391" r:id="rId117"/>
    <p:sldId id="392" r:id="rId118"/>
    <p:sldId id="393" r:id="rId119"/>
    <p:sldId id="394" r:id="rId120"/>
    <p:sldId id="395" r:id="rId121"/>
    <p:sldId id="396" r:id="rId122"/>
    <p:sldId id="397" r:id="rId123"/>
    <p:sldId id="398" r:id="rId124"/>
    <p:sldId id="399" r:id="rId125"/>
    <p:sldId id="400" r:id="rId126"/>
    <p:sldId id="401" r:id="rId127"/>
    <p:sldId id="402" r:id="rId128"/>
    <p:sldId id="403" r:id="rId129"/>
    <p:sldId id="404" r:id="rId130"/>
    <p:sldId id="405" r:id="rId131"/>
    <p:sldId id="406" r:id="rId132"/>
    <p:sldId id="407" r:id="rId133"/>
    <p:sldId id="408" r:id="rId134"/>
    <p:sldId id="409" r:id="rId135"/>
    <p:sldId id="410" r:id="rId136"/>
    <p:sldId id="411" r:id="rId1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8CB6"/>
    <a:srgbClr val="1A79C1"/>
    <a:srgbClr val="0F6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FEECB4-7227-449D-A17E-2CDAAD8F1FDB}" v="1" dt="2026-01-08T16:12:21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 autoAdjust="0"/>
    <p:restoredTop sz="94660"/>
  </p:normalViewPr>
  <p:slideViewPr>
    <p:cSldViewPr snapToGrid="0">
      <p:cViewPr varScale="1">
        <p:scale>
          <a:sx n="59" d="100"/>
          <a:sy n="59" d="100"/>
        </p:scale>
        <p:origin x="85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06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1542A-93C6-4AF8-9B40-26D72663880F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A5835-6472-4A46-BC14-6E38E05F0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9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63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1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02215-4B36-17C5-3C53-399684B68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8D3B0D-4EC8-BDB2-FEAE-BA6A808C0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1278BB-ACB9-47E1-90B1-F662CF481D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CF306-F52E-AC81-828C-25871C23C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5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52066-796A-81BF-652C-7EDD0B0FD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97B357-D53D-2C7E-B7DA-BBAF34A55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F2036-82AB-8648-35FE-3655FBD90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94E54-C20D-5BDD-CE0F-3870D84C10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1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C0454-F1E5-AAC5-D96C-76BD39E73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ED3B65-654F-ACE6-36F5-012CF699B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7981FD-E45D-9D2E-B3E4-15664B7CC5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81C3F-5D72-2516-B618-5B9A9E98F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2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693A3-2830-A937-7496-6088B1436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FD64C8-BF77-9FF9-40B8-39A61A1E6B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37884F-2C6E-A39D-062E-C578FA0E7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9D87C-CBF9-DE93-37EA-E58F45F98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61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58925-1CDB-E2AD-17DA-F56A75B4D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C8DF3B-9D38-ADA6-42EB-4468177DE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93C136-8846-ED63-49F7-3A37D07E6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9D96B4-A579-FD98-3650-A3993961B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76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0DF56-6369-7EEB-D3C3-1E81E27F3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4D47D2-DD1B-585F-8877-90C4FF37C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D454B-1D45-E021-C0BC-C736ABF05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8CD50-933D-BCFD-4DAB-7C9B8D6CA7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24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D9A9B-4322-2263-0DE9-4E4707FA2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DAFFB-A1D7-F150-78AD-75A5A78966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4480-E344-26A7-B60F-8C0820C74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DE2B9-C2F8-5CE9-195D-14F0D5417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95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D1758-4D04-F2CA-B086-818ECE20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DC815A-3D2A-4BA4-B9FD-C555041B11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5A656D-FBF7-04C1-FC1D-27E2447BF7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4F5DC-1843-B367-C9CC-2F17663EF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31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E175B-D102-1DCD-C515-8D6B7AD1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B58847-7DA6-F1DE-A340-FB9B94F2D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4E04FB-0415-DEDA-8C07-4BF0A8DCE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A42B0-7D29-C907-F2EE-A2F7A849B7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37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8D410-464D-0DC1-8B38-28057E7F2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B4A889-D353-77E9-B6AF-9FDC8EE9A4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84CCB8-713B-5E88-D3A6-C05F86AFF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B5C4F-8696-85E2-621B-9266F062D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94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25B7C-CF1A-0208-7981-865E6EFD7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8F528B-D534-2EC9-DE89-69EDFC9BB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BCF88D-3DAD-54B6-4D1A-9D7A3221D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DE9CF-726F-1DE3-B7BD-61D353F31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74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9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92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00976-7FA1-640B-D793-670993087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ED4787-B212-BD0B-DE57-895040032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AA6786-237E-A040-F984-57BD368FE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72120-B602-7AF1-3521-304DBB406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254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BIG WARNING TO YOU: Account transcripts</a:t>
            </a:r>
            <a:r>
              <a:rPr lang="en-US" baseline="0" dirty="0"/>
              <a:t> may not present the entire picture- here is a picture of the IRS’ screen- all of their information is not given to the taxpayer on their transcripts-</a:t>
            </a:r>
          </a:p>
          <a:p>
            <a:r>
              <a:rPr lang="en-US" baseline="0" dirty="0"/>
              <a:t>For example, many notices do not appear on the account transcript- also, the reasons for adjustments do not show up – many penalty abatement letter requests do not show up – if your client’s refund is frozen, you do not know why...</a:t>
            </a:r>
          </a:p>
          <a:p>
            <a:endParaRPr lang="en-US" baseline="0" dirty="0"/>
          </a:p>
          <a:p>
            <a:r>
              <a:rPr lang="en-US" baseline="0" dirty="0"/>
              <a:t>Here is an IRS insider tip: the IRS uses TC 290 and 971 as “catch </a:t>
            </a:r>
            <a:r>
              <a:rPr lang="en-US" baseline="0" dirty="0" err="1"/>
              <a:t>alls</a:t>
            </a:r>
            <a:r>
              <a:rPr lang="en-US" baseline="0" dirty="0"/>
              <a:t>” – 290 usually indicates something is wrong, changed, or being questioned about the accuracy of a return. TC 971 is a catch all that indicates other activity- usually related to underpayment of taxes or penalties – on the account –</a:t>
            </a:r>
          </a:p>
          <a:p>
            <a:endParaRPr lang="en-US" baseline="0" dirty="0"/>
          </a:p>
          <a:p>
            <a:r>
              <a:rPr lang="en-US" baseline="0" dirty="0"/>
              <a:t>The morale of the story- if you get any out of the ordinary TCs on a transcript, you should probably call the IRS and get a complete tax history and specific answers on activity.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66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78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FE943-3F47-327D-8F22-3EA40E5C7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566E39-9030-192C-B9F0-D5459C074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799AF4-8763-655A-B040-49D3676D9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EBEF1-D812-30C7-AD02-7804D02B1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156A9-B9B2-2125-489C-B0D963D57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1DC0C-38A7-1E0D-72F9-8AEDA3E83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3862F5-9A86-F076-5DC4-01262F7D9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21E73-1524-95EE-00E2-9BF441DC42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98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EDE23-255D-86A2-C0C5-38FBD7CF2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3D7F38-60BD-9996-7BCC-446CA96E13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8497A-516C-F1AF-9FA1-670735B01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69E50-E878-3C7A-C4E8-768EBD975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30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06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E7D55-FB7E-EB1B-D180-1E332F248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838AD1-5F64-6D08-6FED-6BBD0EDDA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9A4CD8-72E6-82D5-ECFB-FC2E0CE9DE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5A517-5CBA-41FE-2B98-80707F4E6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194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41978-5E80-9E9B-08C5-C7B387292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A95F16-8F1B-5080-BE99-F99D7A4F2A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FCC6A0-7E92-6AAA-5513-B93A063D9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04FFD-FE3A-DE3A-F37F-4AB684F712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306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31FA1-FF4F-CFD8-D94C-8D8361271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FE6F37-7CF8-8546-2199-1DEFE8512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C738CE-0213-1453-521A-B425995B2B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26ED5-F890-46ED-9A00-2D62A2CDC4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98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75DEC-1F15-9862-8FE3-154E3A8E5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56BDD-9355-EB97-FFC0-13A96B319D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8D1CDA-8DBB-BFF2-2368-F15413DCC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81975-B795-86ED-0ED6-2203BBED47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94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5B233-5977-8A68-3561-24F55DC2F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08C23-47DE-9627-A577-3992D2BF7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35CEE-21A6-F0FD-89CD-06AC1B3A9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A2082-046C-8454-F114-30A818B9B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790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2B7D8-96AB-F5EC-237B-67BB37F8A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2BF59-234D-E229-B6EA-ACFAA68C3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6D2E70-3ECB-0C8B-236C-43341688D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68AC1-83D2-2DB8-7D9F-9515EF005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71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1F8DF-F825-D2F3-9A1F-16E14D537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B1851D-7F0B-E7D3-F716-22E6506640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6CFF79-7655-1E06-57A2-22AFA171F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6A1AC-599D-0E6C-EADE-6B005042C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339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9B273-960F-8173-4E20-4B3DFB59C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82F7F0-EC54-DC82-4C72-6C38D7B641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B162E9-23A0-4ABC-91FF-F02EF70C6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F174C-9B89-8298-3FBF-DC170A1717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28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D080D-A6B3-0B03-C142-D4598FF92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96FA15-4655-6917-AB04-9BF23FE5F0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2DB6C4-4133-5449-3A9A-E0FC757C4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6D5DE-56E5-C44D-57E2-466431FCE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680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53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7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89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80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F3778-37B7-585C-BDF1-5B2FA4141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637AE-4898-618B-5638-79FF5F00D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378CB2-6593-CD6E-6B93-7A7AA7478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47873-71C4-7B83-D4A6-B46EDBCDD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0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21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A5835-6472-4A46-BC14-6E38E05F048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5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xproblemshandbook.com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youtube.com/ButtonowCPA" TargetMode="External"/><Relationship Id="rId5" Type="http://schemas.openxmlformats.org/officeDocument/2006/relationships/hyperlink" Target="mailto:jim@buttonowcpa.com" TargetMode="External"/><Relationship Id="rId4" Type="http://schemas.openxmlformats.org/officeDocument/2006/relationships/hyperlink" Target="http://www.linkedin.com/in/JimButtonow" TargetMode="Externa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9605" y="1699449"/>
            <a:ext cx="7766936" cy="1646302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06" y="3343568"/>
            <a:ext cx="7766936" cy="1096899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7B4EB073-2213-8B4F-2DA3-8EF0D7B8D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301" y="5887995"/>
            <a:ext cx="2816036" cy="1126054"/>
          </a:xfrm>
          <a:prstGeom prst="rect">
            <a:avLst/>
          </a:prstGeom>
        </p:spPr>
      </p:pic>
      <p:pic>
        <p:nvPicPr>
          <p:cNvPr id="11" name="Picture 10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4BB01B9C-10AC-ED9E-4500-8256524A52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56" y="4146903"/>
            <a:ext cx="4764034" cy="190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77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651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07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842073"/>
            <a:ext cx="8596668" cy="1826581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3668654"/>
            <a:ext cx="8596668" cy="860400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A561EB79-A615-88F1-C8E3-4D220A6906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52" y="4289005"/>
            <a:ext cx="4764034" cy="190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8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6863E4-2C43-93BD-4608-E842D2B48C9B}"/>
              </a:ext>
            </a:extLst>
          </p:cNvPr>
          <p:cNvSpPr/>
          <p:nvPr userDrawn="1"/>
        </p:nvSpPr>
        <p:spPr>
          <a:xfrm>
            <a:off x="0" y="0"/>
            <a:ext cx="4145693" cy="6858000"/>
          </a:xfrm>
          <a:prstGeom prst="rect">
            <a:avLst/>
          </a:prstGeom>
          <a:solidFill>
            <a:srgbClr val="2C8CB6"/>
          </a:solidFill>
          <a:ln>
            <a:solidFill>
              <a:srgbClr val="2C8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0470" y="514924"/>
            <a:ext cx="4893532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person in a suit&#10;&#10;AI-generated content may be incorrect.">
            <a:extLst>
              <a:ext uri="{FF2B5EF4-FFF2-40B4-BE49-F238E27FC236}">
                <a16:creationId xmlns:a16="http://schemas.microsoft.com/office/drawing/2014/main" id="{E2C9B528-3213-5FA8-434D-FBEA81C06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8873" r="29838" b="15045"/>
          <a:stretch>
            <a:fillRect/>
          </a:stretch>
        </p:blipFill>
        <p:spPr>
          <a:xfrm rot="5400000">
            <a:off x="126251" y="981292"/>
            <a:ext cx="2181779" cy="17299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91CDCB-3A28-35E1-2689-4C37DCA5D072}"/>
              </a:ext>
            </a:extLst>
          </p:cNvPr>
          <p:cNvSpPr txBox="1"/>
          <p:nvPr userDrawn="1"/>
        </p:nvSpPr>
        <p:spPr>
          <a:xfrm>
            <a:off x="352167" y="3278142"/>
            <a:ext cx="3558747" cy="3084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 our Free Book: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www.TaxProblemsHandbook.com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 with me on LinkedIn: 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www.linkedin.com/in/JimButtonow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 me: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jim@buttonowcpa.com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my YouTube Videos: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www.youtube.com/ButtonowCPA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AB6455-70F4-0E85-0C52-4E62318564EE}"/>
              </a:ext>
            </a:extLst>
          </p:cNvPr>
          <p:cNvSpPr txBox="1"/>
          <p:nvPr userDrawn="1"/>
        </p:nvSpPr>
        <p:spPr>
          <a:xfrm>
            <a:off x="1881318" y="895467"/>
            <a:ext cx="2465172" cy="8413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Jim Buttonow,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CPA CITP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D5B9D0-F82E-8829-8806-2F69014BD68C}"/>
              </a:ext>
            </a:extLst>
          </p:cNvPr>
          <p:cNvSpPr txBox="1"/>
          <p:nvPr userDrawn="1"/>
        </p:nvSpPr>
        <p:spPr>
          <a:xfrm>
            <a:off x="1881318" y="1963053"/>
            <a:ext cx="2465172" cy="747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Author of </a:t>
            </a:r>
          </a:p>
          <a:p>
            <a:pPr algn="ctr"/>
            <a:r>
              <a:rPr lang="en-US" sz="14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Tax Problems and Solutions Handbook</a:t>
            </a:r>
          </a:p>
        </p:txBody>
      </p:sp>
    </p:spTree>
    <p:extLst>
      <p:ext uri="{BB962C8B-B14F-4D97-AF65-F5344CB8AC3E}">
        <p14:creationId xmlns:p14="http://schemas.microsoft.com/office/powerpoint/2010/main" val="391672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19C39-3595-2951-696E-15BD0F18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470" y="514924"/>
            <a:ext cx="4893532" cy="552643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37E935-0BDB-7E03-6E5D-081AF32C0166}"/>
              </a:ext>
            </a:extLst>
          </p:cNvPr>
          <p:cNvSpPr/>
          <p:nvPr userDrawn="1"/>
        </p:nvSpPr>
        <p:spPr>
          <a:xfrm>
            <a:off x="0" y="0"/>
            <a:ext cx="4145693" cy="6858000"/>
          </a:xfrm>
          <a:prstGeom prst="rect">
            <a:avLst/>
          </a:prstGeom>
          <a:solidFill>
            <a:srgbClr val="2C8CB6"/>
          </a:solidFill>
          <a:ln>
            <a:solidFill>
              <a:srgbClr val="2C8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white line drawing of a graph in a chat bubble&#10;&#10;AI-generated content may be incorrect.">
            <a:extLst>
              <a:ext uri="{FF2B5EF4-FFF2-40B4-BE49-F238E27FC236}">
                <a16:creationId xmlns:a16="http://schemas.microsoft.com/office/drawing/2014/main" id="{88A14292-CC77-9498-8A19-B5CAF039BC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171" y="1973740"/>
            <a:ext cx="4764034" cy="476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19C39-3595-2951-696E-15BD0F18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470" y="514924"/>
            <a:ext cx="4893532" cy="552643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37E935-0BDB-7E03-6E5D-081AF32C0166}"/>
              </a:ext>
            </a:extLst>
          </p:cNvPr>
          <p:cNvSpPr/>
          <p:nvPr userDrawn="1"/>
        </p:nvSpPr>
        <p:spPr>
          <a:xfrm>
            <a:off x="0" y="0"/>
            <a:ext cx="4145693" cy="6858000"/>
          </a:xfrm>
          <a:prstGeom prst="rect">
            <a:avLst/>
          </a:prstGeom>
          <a:solidFill>
            <a:srgbClr val="2C8CB6"/>
          </a:solidFill>
          <a:ln>
            <a:solidFill>
              <a:srgbClr val="2C8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F202FC-0552-1421-8EAD-EC1791A619ED}"/>
              </a:ext>
            </a:extLst>
          </p:cNvPr>
          <p:cNvSpPr txBox="1"/>
          <p:nvPr userDrawn="1"/>
        </p:nvSpPr>
        <p:spPr>
          <a:xfrm>
            <a:off x="840260" y="2112608"/>
            <a:ext cx="2465172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Learning Objectives</a:t>
            </a:r>
          </a:p>
        </p:txBody>
      </p:sp>
      <p:pic>
        <p:nvPicPr>
          <p:cNvPr id="5" name="Graphic 4" descr="Idea with solid fill">
            <a:extLst>
              <a:ext uri="{FF2B5EF4-FFF2-40B4-BE49-F238E27FC236}">
                <a16:creationId xmlns:a16="http://schemas.microsoft.com/office/drawing/2014/main" id="{95169DCD-31A1-467B-1E98-C7737B0E5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9976" y="3429000"/>
            <a:ext cx="1425804" cy="14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4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19C39-3595-2951-696E-15BD0F18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470" y="514924"/>
            <a:ext cx="4893532" cy="552643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37E935-0BDB-7E03-6E5D-081AF32C0166}"/>
              </a:ext>
            </a:extLst>
          </p:cNvPr>
          <p:cNvSpPr/>
          <p:nvPr userDrawn="1"/>
        </p:nvSpPr>
        <p:spPr>
          <a:xfrm>
            <a:off x="0" y="0"/>
            <a:ext cx="4145693" cy="6858000"/>
          </a:xfrm>
          <a:prstGeom prst="rect">
            <a:avLst/>
          </a:prstGeom>
          <a:solidFill>
            <a:srgbClr val="2C8CB6"/>
          </a:solidFill>
          <a:ln>
            <a:solidFill>
              <a:srgbClr val="2C8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F202FC-0552-1421-8EAD-EC1791A619ED}"/>
              </a:ext>
            </a:extLst>
          </p:cNvPr>
          <p:cNvSpPr txBox="1"/>
          <p:nvPr userDrawn="1"/>
        </p:nvSpPr>
        <p:spPr>
          <a:xfrm>
            <a:off x="840260" y="2112608"/>
            <a:ext cx="24651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Facts</a:t>
            </a:r>
          </a:p>
        </p:txBody>
      </p:sp>
      <p:pic>
        <p:nvPicPr>
          <p:cNvPr id="5" name="Graphic 4" descr="Idea with solid fill">
            <a:extLst>
              <a:ext uri="{FF2B5EF4-FFF2-40B4-BE49-F238E27FC236}">
                <a16:creationId xmlns:a16="http://schemas.microsoft.com/office/drawing/2014/main" id="{95169DCD-31A1-467B-1E98-C7737B0E5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9976" y="3429000"/>
            <a:ext cx="1425804" cy="14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51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19C39-3595-2951-696E-15BD0F18C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470" y="514924"/>
            <a:ext cx="4893532" cy="552643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37E935-0BDB-7E03-6E5D-081AF32C0166}"/>
              </a:ext>
            </a:extLst>
          </p:cNvPr>
          <p:cNvSpPr/>
          <p:nvPr userDrawn="1"/>
        </p:nvSpPr>
        <p:spPr>
          <a:xfrm>
            <a:off x="0" y="0"/>
            <a:ext cx="4145693" cy="6858000"/>
          </a:xfrm>
          <a:prstGeom prst="rect">
            <a:avLst/>
          </a:prstGeom>
          <a:solidFill>
            <a:srgbClr val="2C8CB6"/>
          </a:solidFill>
          <a:ln>
            <a:solidFill>
              <a:srgbClr val="2C8C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F202FC-0552-1421-8EAD-EC1791A619ED}"/>
              </a:ext>
            </a:extLst>
          </p:cNvPr>
          <p:cNvSpPr txBox="1"/>
          <p:nvPr userDrawn="1"/>
        </p:nvSpPr>
        <p:spPr>
          <a:xfrm>
            <a:off x="808035" y="2112608"/>
            <a:ext cx="246517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</a:p>
        </p:txBody>
      </p:sp>
      <p:pic>
        <p:nvPicPr>
          <p:cNvPr id="5" name="Graphic 4" descr="Idea with solid fill">
            <a:extLst>
              <a:ext uri="{FF2B5EF4-FFF2-40B4-BE49-F238E27FC236}">
                <a16:creationId xmlns:a16="http://schemas.microsoft.com/office/drawing/2014/main" id="{95169DCD-31A1-467B-1E98-C7737B0E5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9976" y="3429000"/>
            <a:ext cx="1425804" cy="142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73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2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9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A black and white logo&#10;&#10;AI-generated content may be incorrect.">
            <a:extLst>
              <a:ext uri="{FF2B5EF4-FFF2-40B4-BE49-F238E27FC236}">
                <a16:creationId xmlns:a16="http://schemas.microsoft.com/office/drawing/2014/main" id="{AA10719B-6C92-2266-EC73-69D2B8AAC7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301" y="5887995"/>
            <a:ext cx="2816036" cy="1126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1BBC38-9E2A-D29A-C2EB-1AE4F949EA24}"/>
              </a:ext>
            </a:extLst>
          </p:cNvPr>
          <p:cNvSpPr txBox="1"/>
          <p:nvPr userDrawn="1"/>
        </p:nvSpPr>
        <p:spPr>
          <a:xfrm>
            <a:off x="9922475" y="175283"/>
            <a:ext cx="210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Practical Uses of IRS Online Tools and Transcripts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7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62" r:id="rId8"/>
    <p:sldLayoutId id="2147483664" r:id="rId9"/>
    <p:sldLayoutId id="2147483665" r:id="rId10"/>
    <p:sldLayoutId id="2147483666" r:id="rId11"/>
    <p:sldLayoutId id="2147483667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taxproblemshandbook.com/" TargetMode="Externa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s.gov/payments/direct-pay" TargetMode="External"/><Relationship Id="rId3" Type="http://schemas.openxmlformats.org/officeDocument/2006/relationships/hyperlink" Target="https://www.irs.gov/businesses/business-tax-account" TargetMode="External"/><Relationship Id="rId7" Type="http://schemas.openxmlformats.org/officeDocument/2006/relationships/hyperlink" Target="https://www.irs.gov/refunds" TargetMode="External"/><Relationship Id="rId12" Type="http://schemas.openxmlformats.org/officeDocument/2006/relationships/hyperlink" Target="https://www.irs.gov/help/irs-document-upload-tool" TargetMode="External"/><Relationship Id="rId2" Type="http://schemas.openxmlformats.org/officeDocument/2006/relationships/hyperlink" Target="https://www.irs.gov/payments/your-online-account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rs.gov/identity-theft-fraud-scams/identity-and-tax-return-verification-service" TargetMode="External"/><Relationship Id="rId11" Type="http://schemas.openxmlformats.org/officeDocument/2006/relationships/hyperlink" Target="https://www.irs.gov/payments/online-payment-agreement-application" TargetMode="External"/><Relationship Id="rId5" Type="http://schemas.openxmlformats.org/officeDocument/2006/relationships/hyperlink" Target="https://www.irs.gov/identity-theft-fraud-scams/get-an-identity-protection-pin" TargetMode="External"/><Relationship Id="rId10" Type="http://schemas.openxmlformats.org/officeDocument/2006/relationships/hyperlink" Target="http://about:blank" TargetMode="External"/><Relationship Id="rId4" Type="http://schemas.openxmlformats.org/officeDocument/2006/relationships/hyperlink" Target="https://www.irs.gov/individuals/get-transcript" TargetMode="External"/><Relationship Id="rId9" Type="http://schemas.openxmlformats.org/officeDocument/2006/relationships/hyperlink" Target="https://www.irs.gov/filing/wheres-my-amended-return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4.png"/><Relationship Id="rId4" Type="http://schemas.openxmlformats.org/officeDocument/2006/relationships/hyperlink" Target="https://www.irs.gov/tax-professionals/transcript-delivery-system-tds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png"/><Relationship Id="rId4" Type="http://schemas.openxmlformats.org/officeDocument/2006/relationships/image" Target="../media/image13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6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irs.gov/payments/your-online-account" TargetMode="Externa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irs.gov/help/tools" TargetMode="Externa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irs.gov/payments/online-account-for-individuals-frequently-asked-questions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irs.gov/businesses/business-tax-account" TargetMode="Externa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s.gov/help/processing-status-for-tax-forms" TargetMode="Externa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irs.gov/tax-professionals/tax-pro-account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tax-professionals/submit-forms-2848-and-8821-onlin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irs.gov/refunds" TargetMode="Externa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payments/direct-pay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irs.gov/payments/online-payment-agreement-application" TargetMode="Externa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www.irs.gov/help/welcome-to-secure-messaging" TargetMode="Externa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irs.gov/examreply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s.gov/help/irs-document-upload-tool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irs.gov/DUTreply" TargetMode="External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irs.gov/e-services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www.irs.gov/tax-professionals/transcript-delivery-system-tds" TargetMode="Externa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www.irs.gov/tax-professionals/transcript-delivery-system-tds" TargetMode="Externa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://irs.gov/" TargetMode="Externa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irs.gov/e-services" TargetMode="Externa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2F6DF-D953-AAB4-DA6D-9AB5A31C3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8606" y="2791649"/>
            <a:ext cx="7766936" cy="1646302"/>
          </a:xfrm>
        </p:spPr>
        <p:txBody>
          <a:bodyPr/>
          <a:lstStyle/>
          <a:p>
            <a:r>
              <a:rPr lang="en-GB" dirty="0"/>
              <a:t>Practical Uses of IRS Online Tools and Transcripts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55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A641C-E7B6-88C5-4D67-E353A75F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Taxpayers and the Digital IRS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9AD84FB-81DE-998D-5024-3E3B53C22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857470"/>
              </p:ext>
            </p:extLst>
          </p:nvPr>
        </p:nvGraphicFramePr>
        <p:xfrm>
          <a:off x="677334" y="1761142"/>
          <a:ext cx="7846331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9345">
                  <a:extLst>
                    <a:ext uri="{9D8B030D-6E8A-4147-A177-3AD203B41FA5}">
                      <a16:colId xmlns:a16="http://schemas.microsoft.com/office/drawing/2014/main" val="3174509043"/>
                    </a:ext>
                  </a:extLst>
                </a:gridCol>
                <a:gridCol w="1703493">
                  <a:extLst>
                    <a:ext uri="{9D8B030D-6E8A-4147-A177-3AD203B41FA5}">
                      <a16:colId xmlns:a16="http://schemas.microsoft.com/office/drawing/2014/main" val="3586839355"/>
                    </a:ext>
                  </a:extLst>
                </a:gridCol>
                <a:gridCol w="1703493">
                  <a:extLst>
                    <a:ext uri="{9D8B030D-6E8A-4147-A177-3AD203B41FA5}">
                      <a16:colId xmlns:a16="http://schemas.microsoft.com/office/drawing/2014/main" val="40911818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chemeClr val="bg1"/>
                          </a:solidFill>
                        </a:rPr>
                        <a:t>Selected IRS.gov Online Tool</a:t>
                      </a:r>
                      <a:endParaRPr lang="en-US" sz="2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1" kern="1200" dirty="0">
                          <a:solidFill>
                            <a:schemeClr val="bg1"/>
                          </a:solidFill>
                        </a:rPr>
                        <a:t>2023</a:t>
                      </a:r>
                      <a:endParaRPr lang="en-US" sz="2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808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IRS.gov visits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881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690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79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“Where’s my refund?”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303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383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514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Online payment agreements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2.0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2.3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552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“Direct Pay” payments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12.5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705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Online account sessions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76.1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81.2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460767"/>
                  </a:ext>
                </a:extLst>
              </a:tr>
            </a:tbl>
          </a:graphicData>
        </a:graphic>
      </p:graphicFrame>
      <p:pic>
        <p:nvPicPr>
          <p:cNvPr id="3" name="Picture 2" descr="A magnifying glass over a computer&#10;&#10;Description automatically generated">
            <a:extLst>
              <a:ext uri="{FF2B5EF4-FFF2-40B4-BE49-F238E27FC236}">
                <a16:creationId xmlns:a16="http://schemas.microsoft.com/office/drawing/2014/main" id="{7448282C-668B-6C64-E7A9-C079A98D44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857" y="2291592"/>
            <a:ext cx="3210888" cy="240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2007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716D2-02FB-F34D-F0EF-F3399B015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D5BAF0-35FE-4DC8-B42C-7D279DD4E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205" y="1217576"/>
            <a:ext cx="4893532" cy="4589633"/>
          </a:xfrm>
        </p:spPr>
        <p:txBody>
          <a:bodyPr>
            <a:normAutofit/>
          </a:bodyPr>
          <a:lstStyle/>
          <a:p>
            <a:pPr marL="40639"/>
            <a:r>
              <a:rPr lang="en-US" sz="2800" dirty="0">
                <a:solidFill>
                  <a:schemeClr val="tx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What % of taxpayers do not take advantage of IRS first-time penalty abatement?</a:t>
            </a:r>
          </a:p>
          <a:p>
            <a:pPr marL="40639"/>
            <a:endParaRPr lang="en-US" sz="2800" dirty="0">
              <a:solidFill>
                <a:schemeClr val="tx1"/>
              </a:solidFill>
              <a:latin typeface="Fira Sans Medium" panose="020B0503050000020004" pitchFamily="34" charset="0"/>
            </a:endParaRPr>
          </a:p>
          <a:p>
            <a:pPr marL="554989" indent="-514350">
              <a:buAutoNum type="alphaLcPeriod"/>
            </a:pPr>
            <a:r>
              <a:rPr lang="en-US" sz="2800" dirty="0">
                <a:solidFill>
                  <a:schemeClr val="tx1"/>
                </a:solidFill>
                <a:latin typeface="Fira Sans Medium" panose="020B0503050000020004" pitchFamily="34" charset="0"/>
              </a:rPr>
              <a:t>20%</a:t>
            </a:r>
          </a:p>
          <a:p>
            <a:pPr marL="554989" indent="-514350">
              <a:buAutoNum type="alphaLcPeriod"/>
            </a:pPr>
            <a:r>
              <a:rPr lang="en-US" sz="2800" dirty="0">
                <a:solidFill>
                  <a:schemeClr val="tx1"/>
                </a:solidFill>
                <a:latin typeface="Fira Sans Medium" panose="020B0503050000020004" pitchFamily="34" charset="0"/>
              </a:rPr>
              <a:t>40%</a:t>
            </a:r>
          </a:p>
          <a:p>
            <a:pPr marL="554989" indent="-514350">
              <a:buAutoNum type="alphaLcPeriod"/>
            </a:pPr>
            <a:r>
              <a:rPr lang="en-US" sz="2800" dirty="0">
                <a:solidFill>
                  <a:schemeClr val="tx1"/>
                </a:solidFill>
                <a:latin typeface="Fira Sans Medium" panose="020B0503050000020004" pitchFamily="34" charset="0"/>
              </a:rPr>
              <a:t>60%</a:t>
            </a:r>
          </a:p>
          <a:p>
            <a:pPr marL="554989" indent="-514350">
              <a:buAutoNum type="alphaLcPeriod"/>
            </a:pPr>
            <a:r>
              <a:rPr lang="en-US" sz="2800" dirty="0">
                <a:solidFill>
                  <a:schemeClr val="tx1"/>
                </a:solidFill>
                <a:latin typeface="Fira Sans Medium" panose="020B0503050000020004" pitchFamily="34" charset="0"/>
              </a:rPr>
              <a:t>80%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9A0215-810D-4505-9C94-FBB92A28EC63}"/>
              </a:ext>
            </a:extLst>
          </p:cNvPr>
          <p:cNvSpPr txBox="1"/>
          <p:nvPr/>
        </p:nvSpPr>
        <p:spPr>
          <a:xfrm>
            <a:off x="622169" y="1791093"/>
            <a:ext cx="290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Poll Question #8</a:t>
            </a:r>
          </a:p>
        </p:txBody>
      </p:sp>
    </p:spTree>
    <p:extLst>
      <p:ext uri="{BB962C8B-B14F-4D97-AF65-F5344CB8AC3E}">
        <p14:creationId xmlns:p14="http://schemas.microsoft.com/office/powerpoint/2010/main" val="9167529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B41E-1510-2397-65E6-FCD7C14D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IRS Account Transcripts for Quick First-Time Abatement (FTA)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A9D0E1-0890-3815-66EA-2963F265D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580780"/>
              </p:ext>
            </p:extLst>
          </p:nvPr>
        </p:nvGraphicFramePr>
        <p:xfrm>
          <a:off x="6040897" y="1865763"/>
          <a:ext cx="5539547" cy="41376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71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12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Taxpayer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Individual,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business, payroll (no estate or gift)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939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Penalty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FTF, FTP, FTD (not accuracy or estimated tax penalty)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Compliance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History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 FTF, FTP, FTD, or accuracy penalties for the past three periods before penalty year (estimated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tax penalty does not disqualify)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Up-to-date on payments if owe the IRS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25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Filing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History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All required returns filed (past 3 years)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Amount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limitation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Abatement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First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period penalties only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Time to request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Within the refund statute expiration date (3 years from due date or 2 years after tax is paid)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642032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A4F32A9-AF14-B6DB-F06A-246C61303464}"/>
              </a:ext>
            </a:extLst>
          </p:cNvPr>
          <p:cNvSpPr/>
          <p:nvPr/>
        </p:nvSpPr>
        <p:spPr>
          <a:xfrm>
            <a:off x="2946401" y="3934593"/>
            <a:ext cx="2808356" cy="163841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ea typeface="Fira Sans Light" panose="020B0403050000020004" pitchFamily="34" charset="0"/>
                <a:cs typeface="Roboto" charset="0"/>
              </a:rPr>
              <a:t>All FTA requests can be made by phone.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757BD3-2C37-3246-9317-99EEC7353756}"/>
              </a:ext>
            </a:extLst>
          </p:cNvPr>
          <p:cNvSpPr txBox="1"/>
          <p:nvPr/>
        </p:nvSpPr>
        <p:spPr>
          <a:xfrm>
            <a:off x="272360" y="2010354"/>
            <a:ext cx="5539547" cy="16004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First year failure to file and pay penalties qualify for FTA (Employers – deposit penalty too!</a:t>
            </a:r>
          </a:p>
          <a:p>
            <a:pPr marL="342900" indent="-34290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If you do not take the FTA, you lose it….</a:t>
            </a:r>
          </a:p>
        </p:txBody>
      </p:sp>
      <p:pic>
        <p:nvPicPr>
          <p:cNvPr id="9" name="Picture 8" descr="A close up of a magazine cover&#10;&#10;Description automatically generated">
            <a:extLst>
              <a:ext uri="{FF2B5EF4-FFF2-40B4-BE49-F238E27FC236}">
                <a16:creationId xmlns:a16="http://schemas.microsoft.com/office/drawing/2014/main" id="{A26FFF88-E854-5E59-EE6E-7F09028662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70" y="3934593"/>
            <a:ext cx="2304441" cy="1638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C5B251-B721-E858-B202-644D82E447EC}"/>
              </a:ext>
            </a:extLst>
          </p:cNvPr>
          <p:cNvSpPr txBox="1"/>
          <p:nvPr/>
        </p:nvSpPr>
        <p:spPr>
          <a:xfrm>
            <a:off x="2171137" y="6243146"/>
            <a:ext cx="6148552" cy="37386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2026 Update: FTA is now applied automatically by the IRS</a:t>
            </a:r>
          </a:p>
        </p:txBody>
      </p:sp>
    </p:spTree>
    <p:extLst>
      <p:ext uri="{BB962C8B-B14F-4D97-AF65-F5344CB8AC3E}">
        <p14:creationId xmlns:p14="http://schemas.microsoft.com/office/powerpoint/2010/main" val="38738310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ADF4-9979-0DDC-EEAD-50405A02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IRS Account Transcript Analysis: FTA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F46C0B-4134-FCDF-3F2B-06E67AC74874}"/>
              </a:ext>
            </a:extLst>
          </p:cNvPr>
          <p:cNvSpPr txBox="1">
            <a:spLocks/>
          </p:cNvSpPr>
          <p:nvPr/>
        </p:nvSpPr>
        <p:spPr>
          <a:xfrm>
            <a:off x="800099" y="1792548"/>
            <a:ext cx="3906619" cy="42878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39" indent="0">
              <a:spcBef>
                <a:spcPts val="0"/>
              </a:spcBef>
              <a:spcAft>
                <a:spcPts val="1800"/>
              </a:spcAft>
              <a:buFont typeface="Wingdings 3" charset="2"/>
              <a:buNone/>
            </a:pPr>
            <a:r>
              <a:rPr lang="en-US" sz="2400" b="1" dirty="0">
                <a:solidFill>
                  <a:schemeClr val="tx1"/>
                </a:solidFill>
              </a:rPr>
              <a:t>Steps:</a:t>
            </a:r>
          </a:p>
          <a:p>
            <a:pPr marL="759449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Obtain past 3 years account transcripts prior to penalty year</a:t>
            </a:r>
          </a:p>
          <a:p>
            <a:pPr marL="759449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Review prior three years for disqualifying penalties</a:t>
            </a:r>
          </a:p>
          <a:p>
            <a:pPr marL="759449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Determine returns are filed</a:t>
            </a:r>
          </a:p>
          <a:p>
            <a:pPr marL="759449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Determine if FTA applies</a:t>
            </a:r>
          </a:p>
          <a:p>
            <a:pPr marL="759449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Request FTA by phone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79E3C69-35D3-D54B-9A14-EB61451210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654" y="1792548"/>
            <a:ext cx="3249258" cy="4287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4FF90F-E852-53E6-E5FF-0E2005FD2BBC}"/>
              </a:ext>
            </a:extLst>
          </p:cNvPr>
          <p:cNvCxnSpPr>
            <a:cxnSpLocks/>
          </p:cNvCxnSpPr>
          <p:nvPr/>
        </p:nvCxnSpPr>
        <p:spPr>
          <a:xfrm>
            <a:off x="4706719" y="3936493"/>
            <a:ext cx="1084481" cy="158800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055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51962-65DA-B478-1169-5A8F6C821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Account Transcripts FTA Analysis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B2B9C1F-391F-B790-9F57-236CAA609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208970"/>
              </p:ext>
            </p:extLst>
          </p:nvPr>
        </p:nvGraphicFramePr>
        <p:xfrm>
          <a:off x="3871976" y="2382988"/>
          <a:ext cx="7347244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9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8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chemeClr val="bg1"/>
                          </a:solidFill>
                        </a:rPr>
                        <a:t>TC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Why?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Tax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return filed &amp; liability assessed (date return was processed)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Confirm return filed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160/166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Failure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to file penalty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These penalties, if significant, will disqualify your client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270/276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Penalty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for late payment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Misc. penalty: IRC 6662 accuracy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9461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170/176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Estimated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tax penalty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This penalty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does not disqualify your client from FTA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E69071DF-441B-0C30-B61A-D4FDF6E4F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87" y="1444888"/>
            <a:ext cx="3194642" cy="4778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E9DDD4-5A8C-9407-1F1C-23480A64855F}"/>
              </a:ext>
            </a:extLst>
          </p:cNvPr>
          <p:cNvSpPr txBox="1"/>
          <p:nvPr/>
        </p:nvSpPr>
        <p:spPr>
          <a:xfrm>
            <a:off x="3871976" y="1580277"/>
            <a:ext cx="736338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Fira Sans Light" panose="020B0403050000020004" pitchFamily="34" charset="0"/>
              </a:rPr>
              <a:t>Individual clients: review three years prior to penalty in question for these transaction codes: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44B849-CC66-D9A6-751D-BE6A3996C07A}"/>
              </a:ext>
            </a:extLst>
          </p:cNvPr>
          <p:cNvSpPr/>
          <p:nvPr/>
        </p:nvSpPr>
        <p:spPr>
          <a:xfrm>
            <a:off x="566058" y="5614264"/>
            <a:ext cx="315687" cy="609600"/>
          </a:xfrm>
          <a:prstGeom prst="rect">
            <a:avLst/>
          </a:prstGeom>
          <a:noFill/>
          <a:ln w="38100">
            <a:solidFill>
              <a:srgbClr val="D33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B5302A-AA51-A2DA-61D6-FBB108E519F9}"/>
              </a:ext>
            </a:extLst>
          </p:cNvPr>
          <p:cNvSpPr/>
          <p:nvPr/>
        </p:nvSpPr>
        <p:spPr>
          <a:xfrm>
            <a:off x="3871976" y="2378228"/>
            <a:ext cx="1540138" cy="381000"/>
          </a:xfrm>
          <a:prstGeom prst="rect">
            <a:avLst/>
          </a:prstGeom>
          <a:noFill/>
          <a:ln w="38100">
            <a:solidFill>
              <a:srgbClr val="D33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5093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3D95-764A-DBEA-DA91-53C3EA0F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the Income Mismatch (CP2000)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FC5B96-5356-8486-CC52-018A4629DE9A}"/>
              </a:ext>
            </a:extLst>
          </p:cNvPr>
          <p:cNvSpPr txBox="1"/>
          <p:nvPr/>
        </p:nvSpPr>
        <p:spPr>
          <a:xfrm>
            <a:off x="395414" y="1530290"/>
            <a:ext cx="684959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i="1" dirty="0"/>
              <a:t>Six client profiles that often have mismatches</a:t>
            </a:r>
            <a:endParaRPr lang="en-US" sz="20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5B3A7E-B581-60EE-43F0-5AEB7D0F4813}"/>
              </a:ext>
            </a:extLst>
          </p:cNvPr>
          <p:cNvGrpSpPr/>
          <p:nvPr/>
        </p:nvGrpSpPr>
        <p:grpSpPr>
          <a:xfrm>
            <a:off x="406598" y="2090807"/>
            <a:ext cx="6124304" cy="4343400"/>
            <a:chOff x="1133992" y="1905000"/>
            <a:chExt cx="6124304" cy="4343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6F0E3B-03DE-70A7-2F57-2F915F019412}"/>
                </a:ext>
              </a:extLst>
            </p:cNvPr>
            <p:cNvSpPr/>
            <p:nvPr/>
          </p:nvSpPr>
          <p:spPr>
            <a:xfrm>
              <a:off x="1133992" y="1905000"/>
              <a:ext cx="6124304" cy="5334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803275"/>
              <a:r>
                <a:rPr lang="en-US" sz="1800" b="1" dirty="0"/>
                <a:t>Clients with many 1099-Bs (stock transactions)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E5AA7F4-BBE9-3D2D-FCAA-4AB7B0293ED5}"/>
                </a:ext>
              </a:extLst>
            </p:cNvPr>
            <p:cNvSpPr/>
            <p:nvPr/>
          </p:nvSpPr>
          <p:spPr>
            <a:xfrm>
              <a:off x="1286392" y="1981200"/>
              <a:ext cx="5334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Fira Sans Light" panose="020B0403050000020004" pitchFamily="34" charset="0"/>
                </a:rPr>
                <a:t>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A1985E-A1FD-7100-3663-DBA879D96A07}"/>
                </a:ext>
              </a:extLst>
            </p:cNvPr>
            <p:cNvSpPr/>
            <p:nvPr/>
          </p:nvSpPr>
          <p:spPr>
            <a:xfrm>
              <a:off x="1133992" y="2654300"/>
              <a:ext cx="6124304" cy="533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803275"/>
              <a:r>
                <a:rPr lang="en-US" sz="1800" b="1" dirty="0"/>
                <a:t>Clients who have moved during the year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9D7997-9973-DB4C-D5CA-200FED7AA3C2}"/>
                </a:ext>
              </a:extLst>
            </p:cNvPr>
            <p:cNvSpPr/>
            <p:nvPr/>
          </p:nvSpPr>
          <p:spPr>
            <a:xfrm>
              <a:off x="1286392" y="2743200"/>
              <a:ext cx="5334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Fira Sans Light" panose="020B0403050000020004" pitchFamily="34" charset="0"/>
                </a:rPr>
                <a:t>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DB97824-3A04-1340-CF70-B0E607CEF9FB}"/>
                </a:ext>
              </a:extLst>
            </p:cNvPr>
            <p:cNvSpPr/>
            <p:nvPr/>
          </p:nvSpPr>
          <p:spPr>
            <a:xfrm>
              <a:off x="1133992" y="3429000"/>
              <a:ext cx="6124304" cy="533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803275"/>
              <a:r>
                <a:rPr lang="en-US" sz="1800" b="1" dirty="0"/>
                <a:t>Clients with incomplete or missing records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B69397-AB1F-D3AE-4CAC-CF0362E8993B}"/>
                </a:ext>
              </a:extLst>
            </p:cNvPr>
            <p:cNvSpPr/>
            <p:nvPr/>
          </p:nvSpPr>
          <p:spPr>
            <a:xfrm>
              <a:off x="1286392" y="3505200"/>
              <a:ext cx="5334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Fira Sans Light" panose="020B0403050000020004" pitchFamily="34" charset="0"/>
                </a:rPr>
                <a:t>3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A3E8F7-2D73-3311-26C3-E44F7A52C852}"/>
                </a:ext>
              </a:extLst>
            </p:cNvPr>
            <p:cNvSpPr/>
            <p:nvPr/>
          </p:nvSpPr>
          <p:spPr>
            <a:xfrm>
              <a:off x="1133992" y="4191000"/>
              <a:ext cx="6124304" cy="533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803275"/>
              <a:r>
                <a:rPr lang="en-US" sz="1800" b="1" dirty="0"/>
                <a:t>Clients who file delinquent returns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23C48BF-4C2F-5F27-5031-97AE55D876E7}"/>
                </a:ext>
              </a:extLst>
            </p:cNvPr>
            <p:cNvSpPr/>
            <p:nvPr/>
          </p:nvSpPr>
          <p:spPr>
            <a:xfrm>
              <a:off x="1286392" y="4267200"/>
              <a:ext cx="5334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Fira Sans Light" panose="020B0403050000020004" pitchFamily="34" charset="0"/>
                </a:rPr>
                <a:t>4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A74035-D8F5-1EF2-8E0A-ECC86B4D3339}"/>
                </a:ext>
              </a:extLst>
            </p:cNvPr>
            <p:cNvSpPr/>
            <p:nvPr/>
          </p:nvSpPr>
          <p:spPr>
            <a:xfrm>
              <a:off x="1133992" y="4953000"/>
              <a:ext cx="6124304" cy="533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803275"/>
              <a:r>
                <a:rPr lang="en-US" sz="1800" b="1" dirty="0"/>
                <a:t>Clients with a history of tax filing errors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13B633F-F433-C935-351B-03D12798EB74}"/>
                </a:ext>
              </a:extLst>
            </p:cNvPr>
            <p:cNvSpPr/>
            <p:nvPr/>
          </p:nvSpPr>
          <p:spPr>
            <a:xfrm>
              <a:off x="1286392" y="5029200"/>
              <a:ext cx="5334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Fira Sans Light" panose="020B0403050000020004" pitchFamily="34" charset="0"/>
                </a:rPr>
                <a:t>5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470E41-6ADC-87D8-668C-1E7D1D44FD6A}"/>
                </a:ext>
              </a:extLst>
            </p:cNvPr>
            <p:cNvSpPr/>
            <p:nvPr/>
          </p:nvSpPr>
          <p:spPr>
            <a:xfrm>
              <a:off x="1133992" y="5715000"/>
              <a:ext cx="6124304" cy="5334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803275"/>
              <a:r>
                <a:rPr lang="en-US" sz="1800" b="1" dirty="0"/>
                <a:t>Clients new to your firm/practice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D0C3D1F-A582-22C3-EEF5-CF13D15CA154}"/>
                </a:ext>
              </a:extLst>
            </p:cNvPr>
            <p:cNvSpPr/>
            <p:nvPr/>
          </p:nvSpPr>
          <p:spPr>
            <a:xfrm>
              <a:off x="1286392" y="5791200"/>
              <a:ext cx="533400" cy="381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Fira Sans Light" panose="020B0403050000020004" pitchFamily="34" charset="0"/>
                </a:rPr>
                <a:t>6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AFF5616-79EB-A0BB-E461-27AC52E4BF33}"/>
              </a:ext>
            </a:extLst>
          </p:cNvPr>
          <p:cNvSpPr txBox="1"/>
          <p:nvPr/>
        </p:nvSpPr>
        <p:spPr>
          <a:xfrm>
            <a:off x="6866998" y="2383983"/>
            <a:ext cx="4101568" cy="32316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000" lvl="2" indent="-342900"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chemeClr val="tx1"/>
                </a:solidFill>
              </a:rPr>
              <a:t>Avoid a CP2000</a:t>
            </a:r>
            <a:endParaRPr lang="en-US" dirty="0">
              <a:solidFill>
                <a:schemeClr val="tx1"/>
              </a:solidFill>
            </a:endParaRPr>
          </a:p>
          <a:p>
            <a:pPr marL="628484" lvl="3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File an extension for your client’s return</a:t>
            </a:r>
          </a:p>
          <a:p>
            <a:pPr marL="628484" lvl="3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Use W&amp;I transcript for current year (avail. In March!– full version in July).</a:t>
            </a:r>
          </a:p>
          <a:p>
            <a:pPr marL="628484" lvl="3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Match W&amp;I transcript to your client’s records to accurately report income and expenses. </a:t>
            </a:r>
          </a:p>
        </p:txBody>
      </p:sp>
    </p:spTree>
    <p:extLst>
      <p:ext uri="{BB962C8B-B14F-4D97-AF65-F5344CB8AC3E}">
        <p14:creationId xmlns:p14="http://schemas.microsoft.com/office/powerpoint/2010/main" val="11483914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53042-128A-E793-FC8E-BDCD77EB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2029"/>
            <a:ext cx="10007182" cy="1322802"/>
          </a:xfrm>
        </p:spPr>
        <p:txBody>
          <a:bodyPr/>
          <a:lstStyle/>
          <a:p>
            <a:r>
              <a:rPr lang="en-US" dirty="0"/>
              <a:t>Filing a Current Year or Prior Year Return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476D56-784C-368C-1794-E756CCCD61C5}"/>
              </a:ext>
            </a:extLst>
          </p:cNvPr>
          <p:cNvSpPr txBox="1">
            <a:spLocks/>
          </p:cNvSpPr>
          <p:nvPr/>
        </p:nvSpPr>
        <p:spPr>
          <a:xfrm>
            <a:off x="324320" y="1713223"/>
            <a:ext cx="3838224" cy="44391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337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chemeClr val="tx1"/>
                </a:solidFill>
              </a:rPr>
              <a:t>Current year</a:t>
            </a:r>
            <a:r>
              <a:rPr lang="en-US" sz="2000" dirty="0">
                <a:solidFill>
                  <a:schemeClr val="tx1"/>
                </a:solidFill>
              </a:rPr>
              <a:t>:  use initial version of W&amp;I transcript released in March</a:t>
            </a:r>
          </a:p>
          <a:p>
            <a:pPr marL="773429"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Check Account transcripts for estimated payments</a:t>
            </a:r>
          </a:p>
          <a:p>
            <a:pPr marL="37337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chemeClr val="tx1"/>
                </a:solidFill>
              </a:rPr>
              <a:t>Late filed returns</a:t>
            </a:r>
            <a:r>
              <a:rPr lang="en-US" sz="2000" dirty="0">
                <a:solidFill>
                  <a:schemeClr val="tx1"/>
                </a:solidFill>
              </a:rPr>
              <a:t>: conduct IRS screening with W&amp;I transcript analysis</a:t>
            </a:r>
          </a:p>
          <a:p>
            <a:pPr marL="773429"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Account transcripts provide indicator of IRS non-filer enforcement</a:t>
            </a:r>
          </a:p>
          <a:p>
            <a:pPr marL="1159499" lvl="2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CP59 issuance</a:t>
            </a:r>
          </a:p>
          <a:p>
            <a:pPr marL="1159499" lvl="2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Substitute for return filing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084A34-C3B4-282E-6332-9DC8601B87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7" y="1809221"/>
            <a:ext cx="2880957" cy="4439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4FA7A-F95F-D372-1E8E-383818E453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146" y="2270644"/>
            <a:ext cx="2319712" cy="3561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Equals 10">
            <a:extLst>
              <a:ext uri="{FF2B5EF4-FFF2-40B4-BE49-F238E27FC236}">
                <a16:creationId xmlns:a16="http://schemas.microsoft.com/office/drawing/2014/main" id="{6714CD8B-2E53-3DF3-39B0-4FFBC2B50B97}"/>
              </a:ext>
            </a:extLst>
          </p:cNvPr>
          <p:cNvSpPr/>
          <p:nvPr/>
        </p:nvSpPr>
        <p:spPr>
          <a:xfrm>
            <a:off x="6826874" y="3494267"/>
            <a:ext cx="1644516" cy="1114697"/>
          </a:xfrm>
          <a:prstGeom prst="mathEqual">
            <a:avLst>
              <a:gd name="adj1" fmla="val 14731"/>
              <a:gd name="adj2" fmla="val 21526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844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326C3-A44D-7286-682C-D4176172F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AF79890-BB36-31A9-19D4-3A2352345843}"/>
              </a:ext>
            </a:extLst>
          </p:cNvPr>
          <p:cNvSpPr/>
          <p:nvPr/>
        </p:nvSpPr>
        <p:spPr>
          <a:xfrm>
            <a:off x="6096000" y="1395712"/>
            <a:ext cx="6007100" cy="459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E662C-C3F9-B11B-5587-1202C19F6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the Extension Filing Experience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39D21-CB0D-CC66-166D-35681469719E}"/>
              </a:ext>
            </a:extLst>
          </p:cNvPr>
          <p:cNvSpPr txBox="1"/>
          <p:nvPr/>
        </p:nvSpPr>
        <p:spPr>
          <a:xfrm>
            <a:off x="6229989" y="1464112"/>
            <a:ext cx="464372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/>
              <a:t>Streamlines the process!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613076-12FC-4A5C-7135-A18C37ED11A6}"/>
              </a:ext>
            </a:extLst>
          </p:cNvPr>
          <p:cNvSpPr txBox="1"/>
          <p:nvPr/>
        </p:nvSpPr>
        <p:spPr>
          <a:xfrm>
            <a:off x="6240827" y="3555260"/>
            <a:ext cx="4381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Reduces client workload.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9D351-E904-A914-F710-52C8120E45E0}"/>
              </a:ext>
            </a:extLst>
          </p:cNvPr>
          <p:cNvSpPr txBox="1"/>
          <p:nvPr/>
        </p:nvSpPr>
        <p:spPr>
          <a:xfrm>
            <a:off x="6240827" y="5077734"/>
            <a:ext cx="377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Shows your expertise.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5227C0-FCD2-A5A7-46EC-5980FE6DAAB4}"/>
              </a:ext>
            </a:extLst>
          </p:cNvPr>
          <p:cNvSpPr txBox="1"/>
          <p:nvPr/>
        </p:nvSpPr>
        <p:spPr>
          <a:xfrm>
            <a:off x="6229988" y="2324283"/>
            <a:ext cx="4381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Improves return accuracy: avoid underreporting and missed deductions.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5A75F4-3880-544A-4DD9-00306A5BC635}"/>
              </a:ext>
            </a:extLst>
          </p:cNvPr>
          <p:cNvSpPr txBox="1"/>
          <p:nvPr/>
        </p:nvSpPr>
        <p:spPr>
          <a:xfrm>
            <a:off x="6240827" y="4215872"/>
            <a:ext cx="463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Identifies prior issues with IRS.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1655F1-BC1A-CEBB-5B42-49DAA3132E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587" y="1395712"/>
            <a:ext cx="1198554" cy="658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5C3D6E-7664-84BD-4E8A-2684A07E31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718" y="2488071"/>
            <a:ext cx="569381" cy="5029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150EDC-A3AD-2C1A-D96D-42D45E53E4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718" y="3422269"/>
            <a:ext cx="569381" cy="502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BB4E1D-1EC7-EEB1-9770-B6B03A68B8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717" y="4185007"/>
            <a:ext cx="569381" cy="502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B9EFDB-B3EA-4D5C-CC31-6322380710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3717" y="4977914"/>
            <a:ext cx="569381" cy="502953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566B10D-3BA8-FE54-4410-8C9D4395D9D6}"/>
              </a:ext>
            </a:extLst>
          </p:cNvPr>
          <p:cNvSpPr txBox="1">
            <a:spLocks/>
          </p:cNvSpPr>
          <p:nvPr/>
        </p:nvSpPr>
        <p:spPr>
          <a:xfrm>
            <a:off x="179999" y="1449648"/>
            <a:ext cx="5743931" cy="4951148"/>
          </a:xfrm>
          <a:prstGeom prst="rect">
            <a:avLst/>
          </a:prstGeom>
          <a:noFill/>
          <a:ln w="25400">
            <a:noFill/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Font typeface="Wingdings 3" charset="2"/>
              <a:buNone/>
            </a:pPr>
            <a:r>
              <a:rPr lang="en-US" sz="2800" b="1" i="1" dirty="0">
                <a:solidFill>
                  <a:schemeClr val="tx1"/>
                </a:solidFill>
              </a:rPr>
              <a:t>Set you/client up for success:</a:t>
            </a:r>
          </a:p>
          <a:p>
            <a:pPr marL="873749" lvl="1" indent="-4572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Get the extension.</a:t>
            </a:r>
          </a:p>
          <a:p>
            <a:pPr marL="873749" lvl="1" indent="-4572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Ask for a Form 8821 (2/8821s for MFJ).</a:t>
            </a:r>
          </a:p>
          <a:p>
            <a:pPr marL="873749" lvl="1" indent="-4572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Pull their account and wage/income transcripts in June.</a:t>
            </a:r>
          </a:p>
          <a:p>
            <a:pPr marL="873749" lvl="1" indent="-457200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Pre-fill return with income and account information.</a:t>
            </a:r>
          </a:p>
          <a:p>
            <a:pPr marL="1330482" lvl="4" indent="-457200"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solidFill>
                  <a:schemeClr val="tx1"/>
                </a:solidFill>
              </a:rPr>
              <a:t>Forms W-2/1099, others</a:t>
            </a:r>
          </a:p>
          <a:p>
            <a:pPr marL="1330482" lvl="4" indent="-457200">
              <a:spcBef>
                <a:spcPts val="0"/>
              </a:spcBef>
              <a:spcAft>
                <a:spcPts val="800"/>
              </a:spcAft>
            </a:pPr>
            <a:r>
              <a:rPr lang="en-US" sz="2200" dirty="0">
                <a:solidFill>
                  <a:schemeClr val="tx1"/>
                </a:solidFill>
              </a:rPr>
              <a:t>Estimated tax payments and other applied credits</a:t>
            </a:r>
          </a:p>
        </p:txBody>
      </p:sp>
    </p:spTree>
    <p:extLst>
      <p:ext uri="{BB962C8B-B14F-4D97-AF65-F5344CB8AC3E}">
        <p14:creationId xmlns:p14="http://schemas.microsoft.com/office/powerpoint/2010/main" val="32723236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710AF-4A2A-BF45-2BA8-A91373D58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D967-8D9B-901D-7A73-95B27FF54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 Related Tax Identity Theft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3DA6D-B330-7D00-0269-F107A0A32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3119966" cy="4711700"/>
          </a:xfrm>
        </p:spPr>
        <p:txBody>
          <a:bodyPr>
            <a:normAutofit/>
          </a:bodyPr>
          <a:lstStyle/>
          <a:p>
            <a:pPr marL="40639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dirty="0"/>
              <a:t>Did someone steal your client’s identity for employment purposes?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sz="2400" b="1" i="1" dirty="0"/>
              <a:t>Review your client’s wage and income transcripts.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F776EB-8680-090A-7D0B-ECB6C0631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6034" y="1536700"/>
            <a:ext cx="3439307" cy="4641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30106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9C48E-B90B-4414-290C-4048150E5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1FF3-5A7C-6A98-A621-8414C495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Identity Theft? Account Transcripts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C15BC-CF1A-891E-658B-C980D5CA7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815" y="1536700"/>
            <a:ext cx="5050366" cy="47117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Is there compliance activity on your client’s account?</a:t>
            </a:r>
            <a:endParaRPr lang="en-US" dirty="0">
              <a:solidFill>
                <a:srgbClr val="D33D2A"/>
              </a:solidFill>
            </a:endParaRP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Is there a request for an unfiled return even though your client doesn’t have a filing requirement?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E19724E-C155-3407-2FF7-66B720E00B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77479"/>
              </p:ext>
            </p:extLst>
          </p:nvPr>
        </p:nvGraphicFramePr>
        <p:xfrm>
          <a:off x="677334" y="3399790"/>
          <a:ext cx="5418666" cy="2974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3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391"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TC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39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Inquiry for nonfiling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of tax return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39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922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Underreporter inquiry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39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Additional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tax assessed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3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971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Account related notice issued (with CP #)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39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420/424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Examination of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tax return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671D326F-07E6-F09F-2E75-8F04B919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1021" y="1638300"/>
            <a:ext cx="4692161" cy="4357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5102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CEF6F-88A2-6926-6AE0-2A5A8D171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5FDE4C-D972-D93A-765C-48D757092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Working with the IRS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/>
              </a:rPr>
              <a:t>IRS goes digital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Online Services Update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Secure Access Digital Identity (SADI)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IRS Online Accounts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Other tools for tax pros and taxpayers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IRS e-Services: SOR and TDS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Transcripts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Overview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  <a:buSzPct val="100000"/>
            </a:pPr>
            <a:r>
              <a:rPr lang="en-US" sz="2200" dirty="0">
                <a:cs typeface="Arial" panose="020B0604020202020204" pitchFamily="34" charset="0"/>
              </a:rPr>
              <a:t>Best Practices, Tips, and Common uses for transcripts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Proactive Client Support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highlight>
                  <a:srgbClr val="FFFF00"/>
                </a:highlight>
                <a:cs typeface="Arial"/>
              </a:rPr>
              <a:t>Real- time access to client IRS transcripts</a:t>
            </a:r>
          </a:p>
        </p:txBody>
      </p:sp>
    </p:spTree>
    <p:extLst>
      <p:ext uri="{BB962C8B-B14F-4D97-AF65-F5344CB8AC3E}">
        <p14:creationId xmlns:p14="http://schemas.microsoft.com/office/powerpoint/2010/main" val="71672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DF44C-76F6-9D80-23FE-2CDD7713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IRS 2025 Online Service Progress….and Open Issues…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7C1BA-72AA-C886-A9DC-1690658FD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596" y="1887538"/>
            <a:ext cx="4184035" cy="3880772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u="sng" dirty="0"/>
              <a:t>Progress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Focus on adoption of online accounts v. standalone tools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Added features to all types of accounts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Business online account access for entities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Additional transcripts and compliance reports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6A3BC-B935-5E48-BF73-5BC5EE5CF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5143" y="1879600"/>
            <a:ext cx="5301807" cy="4713288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u="sng" dirty="0"/>
              <a:t>Open issues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Additional credentialing service provider options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Business online account adoption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Authenticated, real-time interaction with IRS to resolve issues – CHAT!!!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Ability to do common post-filing interactions (penalty abatement, ability to pay collection agreements, change of address, etc.)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Real-time Form 2848/8821 recording on CAF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User-friendly IRS transcripts</a:t>
            </a:r>
          </a:p>
        </p:txBody>
      </p:sp>
    </p:spTree>
    <p:extLst>
      <p:ext uri="{BB962C8B-B14F-4D97-AF65-F5344CB8AC3E}">
        <p14:creationId xmlns:p14="http://schemas.microsoft.com/office/powerpoint/2010/main" val="282841674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17B02-C421-4F95-102F-F6668A4C3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51406-0BBC-F03C-A6AF-4CBC23B7E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Post-Filing Assistance</a:t>
            </a:r>
            <a:endParaRPr lang="en-US" dirty="0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0CC42515-9926-C93F-2D41-929C746B16F6}"/>
              </a:ext>
            </a:extLst>
          </p:cNvPr>
          <p:cNvSpPr/>
          <p:nvPr/>
        </p:nvSpPr>
        <p:spPr>
          <a:xfrm>
            <a:off x="3323519" y="3757142"/>
            <a:ext cx="332010" cy="313075"/>
          </a:xfrm>
          <a:prstGeom prst="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E65250-B2C3-8884-EE3F-AD247A76238F}"/>
              </a:ext>
            </a:extLst>
          </p:cNvPr>
          <p:cNvSpPr/>
          <p:nvPr/>
        </p:nvSpPr>
        <p:spPr>
          <a:xfrm>
            <a:off x="630329" y="2828244"/>
            <a:ext cx="2656800" cy="2210400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Arial"/>
              </a:rPr>
              <a:t>One-third will have </a:t>
            </a:r>
            <a:br>
              <a:rPr lang="en-US" sz="2000" dirty="0"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cs typeface="Arial"/>
              </a:rPr>
              <a:t>a tax problem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EAB1D7-A45A-3E23-1D62-D1884A698E10}"/>
              </a:ext>
            </a:extLst>
          </p:cNvPr>
          <p:cNvSpPr/>
          <p:nvPr/>
        </p:nvSpPr>
        <p:spPr>
          <a:xfrm>
            <a:off x="207290" y="1452706"/>
            <a:ext cx="9165310" cy="790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&gt;40% of your clients will need to work with the IRS after filing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051850-8D37-C889-A7F9-E608AD75D9D8}"/>
              </a:ext>
            </a:extLst>
          </p:cNvPr>
          <p:cNvSpPr/>
          <p:nvPr/>
        </p:nvSpPr>
        <p:spPr>
          <a:xfrm>
            <a:off x="3642614" y="2841159"/>
            <a:ext cx="5729986" cy="2197485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Arial"/>
              </a:rPr>
              <a:t>Two-thirds will need you to answer 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solidFill>
                  <a:schemeClr val="tx1"/>
                </a:solidFill>
                <a:cs typeface="Arial"/>
              </a:rPr>
              <a:t>a question about their IRS notice, account or status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DC2A21-7801-BAED-1D5C-93862E2B8314}"/>
              </a:ext>
            </a:extLst>
          </p:cNvPr>
          <p:cNvSpPr txBox="1"/>
          <p:nvPr/>
        </p:nvSpPr>
        <p:spPr>
          <a:xfrm>
            <a:off x="1184729" y="5663995"/>
            <a:ext cx="739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cs typeface="Arial" panose="020B0604020202020204" pitchFamily="34" charset="0"/>
              </a:rPr>
              <a:t>How can we in a position to help?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6F0711C-5B7D-3ADD-CD25-A14759A19CB3}"/>
              </a:ext>
            </a:extLst>
          </p:cNvPr>
          <p:cNvSpPr/>
          <p:nvPr/>
        </p:nvSpPr>
        <p:spPr>
          <a:xfrm>
            <a:off x="1651614" y="2392577"/>
            <a:ext cx="556346" cy="3582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9D57C07-3F84-E2FA-9349-9396A81C4108}"/>
              </a:ext>
            </a:extLst>
          </p:cNvPr>
          <p:cNvSpPr/>
          <p:nvPr/>
        </p:nvSpPr>
        <p:spPr>
          <a:xfrm>
            <a:off x="6019155" y="2473243"/>
            <a:ext cx="556347" cy="358200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766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372EF-1E0E-2523-C7A8-CCE136711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51B63-F222-3AD5-B55F-DBA2E846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08" y="561975"/>
            <a:ext cx="9690629" cy="1295397"/>
          </a:xfrm>
        </p:spPr>
        <p:txBody>
          <a:bodyPr/>
          <a:lstStyle/>
          <a:p>
            <a:r>
              <a:rPr lang="en-US" dirty="0"/>
              <a:t>Get Real-time Access to Your Client’s IRS Activity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892D8AF-DAD4-3FCB-0A62-FA7FFA4A9AA2}"/>
              </a:ext>
            </a:extLst>
          </p:cNvPr>
          <p:cNvSpPr txBox="1">
            <a:spLocks/>
          </p:cNvSpPr>
          <p:nvPr/>
        </p:nvSpPr>
        <p:spPr>
          <a:xfrm>
            <a:off x="506365" y="1667649"/>
            <a:ext cx="10806159" cy="1875912"/>
          </a:xfrm>
        </p:spPr>
        <p:txBody>
          <a:bodyPr numCol="1" spcCol="288000"/>
          <a:lstStyle>
            <a:lvl1pPr marL="40639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67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5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040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3539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u="sng" dirty="0"/>
              <a:t>Proactive:</a:t>
            </a:r>
            <a:r>
              <a:rPr lang="en-US" sz="1800" b="1" dirty="0"/>
              <a:t> </a:t>
            </a:r>
            <a:r>
              <a:rPr lang="en-US" sz="1800" dirty="0"/>
              <a:t>get notifications of an IRS notice</a:t>
            </a:r>
          </a:p>
          <a:p>
            <a:pPr marL="383539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u="sng" dirty="0"/>
              <a:t>Prepared:</a:t>
            </a:r>
            <a:r>
              <a:rPr lang="en-US" sz="1800" b="1" dirty="0"/>
              <a:t> </a:t>
            </a:r>
            <a:r>
              <a:rPr lang="en-US" sz="1800" dirty="0"/>
              <a:t>ability to access client information immediately from the IRS</a:t>
            </a:r>
          </a:p>
          <a:p>
            <a:pPr marL="383539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b="1" u="sng" dirty="0"/>
              <a:t>Efficient:</a:t>
            </a:r>
            <a:r>
              <a:rPr lang="en-US" sz="1800" b="1" dirty="0"/>
              <a:t> </a:t>
            </a:r>
            <a:r>
              <a:rPr lang="en-US" sz="1800" dirty="0"/>
              <a:t>avoid unnecessary phone calls to the IRS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C4238-013A-A3BF-FF33-3EFA67AB67E2}"/>
              </a:ext>
            </a:extLst>
          </p:cNvPr>
          <p:cNvSpPr/>
          <p:nvPr/>
        </p:nvSpPr>
        <p:spPr>
          <a:xfrm>
            <a:off x="1405996" y="4103712"/>
            <a:ext cx="7862807" cy="16351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>
              <a:spcAft>
                <a:spcPts val="600"/>
              </a:spcAft>
            </a:pPr>
            <a:r>
              <a:rPr lang="en-US" sz="2800" i="1" dirty="0"/>
              <a:t>Three steps to monitor your client’s IRS activity:</a:t>
            </a:r>
          </a:p>
          <a:p>
            <a:pPr marL="70048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#1: Get a Form 8821, </a:t>
            </a:r>
            <a:r>
              <a:rPr lang="en-US" i="1" dirty="0"/>
              <a:t>Tax Information Authorization</a:t>
            </a:r>
          </a:p>
          <a:p>
            <a:pPr marL="70048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#2: File it with IRS CAF</a:t>
            </a:r>
          </a:p>
          <a:p>
            <a:pPr marL="70048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#3: Monitor notices/client IRS account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F5A4D-7E8C-9755-115E-E80330C39B2F}"/>
              </a:ext>
            </a:extLst>
          </p:cNvPr>
          <p:cNvSpPr txBox="1"/>
          <p:nvPr/>
        </p:nvSpPr>
        <p:spPr>
          <a:xfrm>
            <a:off x="1167871" y="3312729"/>
            <a:ext cx="7862807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i="1" dirty="0"/>
              <a:t>Offer a new service for your clients: IRS monitoring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DE70E-8D40-59A9-B521-0C3D59D16256}"/>
              </a:ext>
            </a:extLst>
          </p:cNvPr>
          <p:cNvSpPr txBox="1"/>
          <p:nvPr/>
        </p:nvSpPr>
        <p:spPr>
          <a:xfrm>
            <a:off x="2687241" y="1209673"/>
            <a:ext cx="611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00B050"/>
                </a:solidFill>
              </a:rPr>
              <a:t>24/7 access to your clients’ IRS information: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F9167-6BF0-AAC9-AA81-A4AA83773525}"/>
              </a:ext>
            </a:extLst>
          </p:cNvPr>
          <p:cNvSpPr txBox="1"/>
          <p:nvPr/>
        </p:nvSpPr>
        <p:spPr>
          <a:xfrm>
            <a:off x="1405996" y="5905500"/>
            <a:ext cx="7276042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/>
              <a:t>Use an Intermediate Service Provider program to mass download and analyze transcripts for changes and issues.</a:t>
            </a:r>
          </a:p>
        </p:txBody>
      </p:sp>
    </p:spTree>
    <p:extLst>
      <p:ext uri="{BB962C8B-B14F-4D97-AF65-F5344CB8AC3E}">
        <p14:creationId xmlns:p14="http://schemas.microsoft.com/office/powerpoint/2010/main" val="39759436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14156-E04D-34EF-EBCB-503A8D6A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0706D-4DA8-2DC8-085E-D39648939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Coming…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4E401-DF49-5D50-49BB-83FA1393E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5623454" cy="47117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b="1" dirty="0"/>
              <a:t>IRS digital tools and account information changes: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Taxpayer online account capabilities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Tax pro-online account capabilities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Business online account access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E-sign capabilities of Forms 2848/8821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More types of IRS transcripts!</a:t>
            </a:r>
            <a:endParaRPr lang="en-MT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5D396-971A-C5E2-BF34-864BDBCDC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9377" y="1320693"/>
            <a:ext cx="3195401" cy="43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365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D0E11-3B25-F5DC-F480-9D297CD0C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9A11A-9F43-F690-E4AB-A1A8C825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Guide. Need More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2FC2C-48BD-9439-9D06-6D926606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700" y="1536700"/>
            <a:ext cx="5270500" cy="4711700"/>
          </a:xfrm>
        </p:spPr>
        <p:txBody>
          <a:bodyPr>
            <a:normAutofit/>
          </a:bodyPr>
          <a:lstStyle/>
          <a:p>
            <a:pPr marL="116204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800" b="1" dirty="0">
                <a:solidFill>
                  <a:schemeClr val="tx1"/>
                </a:solidFill>
                <a:latin typeface="Fira Sans Light" panose="020B04030500000200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 guide </a:t>
            </a:r>
            <a:r>
              <a:rPr lang="en-US" sz="2800" dirty="0">
                <a:solidFill>
                  <a:schemeClr val="tx1"/>
                </a:solidFill>
                <a:latin typeface="Fira Sans Light" panose="020B0403050000020004" pitchFamily="34" charset="0"/>
              </a:rPr>
              <a:t>for</a:t>
            </a:r>
          </a:p>
          <a:p>
            <a:pPr marL="842963" lvl="1"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solidFill>
                  <a:schemeClr val="tx1"/>
                </a:solidFill>
                <a:latin typeface="Fira Sans Light" panose="020B0403050000020004" pitchFamily="34" charset="0"/>
              </a:rPr>
              <a:t>Essentials of IRS Practice</a:t>
            </a:r>
          </a:p>
          <a:p>
            <a:pPr marL="842963" lvl="1"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solidFill>
                  <a:schemeClr val="tx1"/>
                </a:solidFill>
                <a:latin typeface="Fira Sans Light" panose="020B0403050000020004" pitchFamily="34" charset="0"/>
              </a:rPr>
              <a:t>Step-by-step instructions to resolve most common problems</a:t>
            </a:r>
          </a:p>
          <a:p>
            <a:pPr marL="842963" lvl="1"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solidFill>
                  <a:schemeClr val="tx1"/>
                </a:solidFill>
                <a:latin typeface="Fira Sans Light" panose="020B0403050000020004" pitchFamily="34" charset="0"/>
              </a:rPr>
              <a:t>Template letters and worksheets</a:t>
            </a:r>
          </a:p>
          <a:p>
            <a:pPr marL="842963" lvl="1"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solidFill>
                  <a:schemeClr val="tx1"/>
                </a:solidFill>
                <a:latin typeface="Fira Sans Light" panose="020B0403050000020004" pitchFamily="34" charset="0"/>
              </a:rPr>
              <a:t>Practical examples</a:t>
            </a:r>
          </a:p>
          <a:p>
            <a:pPr marL="842963" lvl="1"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solidFill>
                  <a:schemeClr val="tx1"/>
                </a:solidFill>
                <a:latin typeface="Fira Sans Light" panose="020B0403050000020004" pitchFamily="34" charset="0"/>
              </a:rPr>
              <a:t>IRS contact resources</a:t>
            </a:r>
          </a:p>
          <a:p>
            <a:pPr marL="842963" lvl="1"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solidFill>
                  <a:schemeClr val="tx1"/>
                </a:solidFill>
                <a:latin typeface="Fira Sans Light" panose="020B0403050000020004" pitchFamily="34" charset="0"/>
              </a:rPr>
              <a:t>Transcript assistance</a:t>
            </a:r>
          </a:p>
          <a:p>
            <a:pPr marL="842963" lvl="1">
              <a:spcBef>
                <a:spcPts val="0"/>
              </a:spcBef>
              <a:spcAft>
                <a:spcPts val="1600"/>
              </a:spcAft>
            </a:pPr>
            <a:r>
              <a:rPr lang="en-US" dirty="0">
                <a:solidFill>
                  <a:schemeClr val="tx1"/>
                </a:solidFill>
                <a:latin typeface="Fira Sans Light" panose="020B0403050000020004" pitchFamily="34" charset="0"/>
              </a:rPr>
              <a:t>Common IRS notices and post-filing forms</a:t>
            </a:r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481FD9B3-0F0E-8EA9-B4D0-7449A1A1B0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07" y="1445984"/>
            <a:ext cx="2520782" cy="31786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810C7B-3FF3-8B6C-E413-922244C4C057}"/>
              </a:ext>
            </a:extLst>
          </p:cNvPr>
          <p:cNvSpPr txBox="1"/>
          <p:nvPr/>
        </p:nvSpPr>
        <p:spPr>
          <a:xfrm>
            <a:off x="482156" y="4765327"/>
            <a:ext cx="3848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Free Resource at: </a:t>
            </a:r>
            <a:r>
              <a:rPr lang="en-US" b="1" dirty="0">
                <a:hlinkClick r:id="rId4"/>
              </a:rPr>
              <a:t>TaxProblemsHandbook.com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569318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049BF-845B-DE15-B3FF-61BB167B0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D72E-B7D3-797A-1211-EE2658BA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95F5E-CF67-6ED2-AE6A-A03E51A90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8923866" cy="4711700"/>
          </a:xfrm>
        </p:spPr>
        <p:txBody>
          <a:bodyPr>
            <a:normAutofit/>
          </a:bodyPr>
          <a:lstStyle/>
          <a:p>
            <a:pPr marL="40639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/>
              <a:t>Helpful resources:</a:t>
            </a:r>
          </a:p>
          <a:p>
            <a:pPr marL="883909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dirty="0"/>
              <a:t>Top 10 IRS Online Resources (1 slide)</a:t>
            </a:r>
          </a:p>
          <a:p>
            <a:pPr marL="883909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dirty="0"/>
              <a:t>IRS Direct Pay Workflow (4 slides)</a:t>
            </a:r>
          </a:p>
          <a:p>
            <a:pPr marL="883909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dirty="0"/>
              <a:t>IRS OPA Workflow (4 slides)</a:t>
            </a:r>
          </a:p>
          <a:p>
            <a:pPr marL="883909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dirty="0"/>
              <a:t>4-steps to obtain TDS access in IRS e-Services (4 slides)</a:t>
            </a:r>
          </a:p>
          <a:p>
            <a:pPr marL="883909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dirty="0"/>
              <a:t>Masked v. Unmasked Transcripts (1 slide)</a:t>
            </a:r>
          </a:p>
          <a:p>
            <a:pPr marL="883909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dirty="0"/>
              <a:t>Transcript Use Case: Confirm Client is in Good Standing with IRS (1 slide)</a:t>
            </a:r>
          </a:p>
          <a:p>
            <a:pPr marL="883909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dirty="0"/>
              <a:t>Transcript Use Case: Filing an Amended Return (3 slides)</a:t>
            </a:r>
          </a:p>
          <a:p>
            <a:pPr marL="883909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000" dirty="0"/>
              <a:t>Transcript Use Case: Preparing for an Office/Field Audit (4 slides)</a:t>
            </a:r>
          </a:p>
        </p:txBody>
      </p:sp>
    </p:spTree>
    <p:extLst>
      <p:ext uri="{BB962C8B-B14F-4D97-AF65-F5344CB8AC3E}">
        <p14:creationId xmlns:p14="http://schemas.microsoft.com/office/powerpoint/2010/main" val="3528258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37111-B7DE-D69A-462C-EFE872E31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9CB4E-73B3-FC80-FFC5-205C540C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234" y="609600"/>
            <a:ext cx="9520766" cy="1320800"/>
          </a:xfrm>
        </p:spPr>
        <p:txBody>
          <a:bodyPr/>
          <a:lstStyle/>
          <a:p>
            <a:r>
              <a:rPr lang="en-US" dirty="0"/>
              <a:t>A: 10 Most Used “Taxpayer” Online Tools Summary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187DDCE-D16C-D6F8-5F0E-6114DFEB13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2300342"/>
              </p:ext>
            </p:extLst>
          </p:nvPr>
        </p:nvGraphicFramePr>
        <p:xfrm>
          <a:off x="232751" y="1418714"/>
          <a:ext cx="11074941" cy="461418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331797">
                  <a:extLst>
                    <a:ext uri="{9D8B030D-6E8A-4147-A177-3AD203B41FA5}">
                      <a16:colId xmlns:a16="http://schemas.microsoft.com/office/drawing/2014/main" val="1665230746"/>
                    </a:ext>
                  </a:extLst>
                </a:gridCol>
                <a:gridCol w="5743144">
                  <a:extLst>
                    <a:ext uri="{9D8B030D-6E8A-4147-A177-3AD203B41FA5}">
                      <a16:colId xmlns:a16="http://schemas.microsoft.com/office/drawing/2014/main" val="3955752133"/>
                    </a:ext>
                  </a:extLst>
                </a:gridCol>
              </a:tblGrid>
              <a:tr h="352812"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  <a:effectLst/>
                        </a:rPr>
                        <a:t>Online Tool (Link) * = ID.me authentication required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  <a:latin typeface="+mj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dirty="0">
                          <a:solidFill>
                            <a:schemeClr val="bg1"/>
                          </a:solidFill>
                          <a:effectLst/>
                        </a:rPr>
                        <a:t>Purpose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  <a:latin typeface="+mj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29259210"/>
                  </a:ext>
                </a:extLst>
              </a:tr>
              <a:tr h="371011"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*Your online account</a:t>
                      </a:r>
                      <a:br>
                        <a:rPr lang="en-IN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IN" sz="1200" dirty="0">
                          <a:solidFill>
                            <a:schemeClr val="accent1"/>
                          </a:solidFill>
                          <a:effectLst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https://www.irs.gov/payments/your-online-account</a:t>
                      </a:r>
                      <a:endParaRPr lang="en-US" sz="1200" b="0" i="0" dirty="0">
                        <a:solidFill>
                          <a:schemeClr val="accent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chemeClr val="tx1"/>
                          </a:solidFill>
                          <a:effectLst/>
                        </a:rPr>
                        <a:t>Individual taxpayers: </a:t>
                      </a: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</a:rPr>
                        <a:t>obtain tax account information/interact with IRS 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08612272"/>
                  </a:ext>
                </a:extLst>
              </a:tr>
              <a:tr h="371011"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</a:rPr>
                        <a:t>*Business tax account</a:t>
                      </a:r>
                    </a:p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https://www.irs.gov/businesses/business-tax-account</a:t>
                      </a:r>
                      <a:endParaRPr lang="en-US" sz="1200" b="1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chemeClr val="tx1"/>
                          </a:solidFill>
                          <a:effectLst/>
                        </a:rPr>
                        <a:t>Sole prop with EIN, S-corp. S/H, partnership partners taxpayers: </a:t>
                      </a:r>
                      <a:r>
                        <a:rPr lang="en-IN" sz="1200" b="0" dirty="0">
                          <a:solidFill>
                            <a:schemeClr val="tx1"/>
                          </a:solidFill>
                          <a:effectLst/>
                        </a:rPr>
                        <a:t>obtain tax account information/ interact with IRS 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82297174"/>
                  </a:ext>
                </a:extLst>
              </a:tr>
              <a:tr h="371011"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Get Your Tax Record (get transcript)</a:t>
                      </a:r>
                      <a:br>
                        <a:rPr lang="en-IN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N" sz="1200" dirty="0">
                          <a:solidFill>
                            <a:schemeClr val="accent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https://www.irs.gov/individuals/get-transcript</a:t>
                      </a:r>
                      <a:endParaRPr lang="en-US" sz="1200" b="0" i="0" dirty="0">
                        <a:solidFill>
                          <a:schemeClr val="accent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Obtain IRS transcripts </a:t>
                      </a:r>
                      <a:r>
                        <a:rPr lang="en-IN" sz="1200" dirty="0">
                          <a:solidFill>
                            <a:schemeClr val="tx1"/>
                          </a:solidFill>
                          <a:effectLst/>
                        </a:rPr>
                        <a:t>(can request to last 3 years’ return and account transcripts by mail)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31657256"/>
                  </a:ext>
                </a:extLst>
              </a:tr>
              <a:tr h="556516"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*Get an Identity Protection PIN (IP PIN)</a:t>
                      </a:r>
                      <a:br>
                        <a:rPr lang="en-IN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IN" sz="1200" dirty="0">
                          <a:solidFill>
                            <a:schemeClr val="accent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https://www.irs.gov/identity-theft-fraud-scams/get-an-identity-protection-pin</a:t>
                      </a:r>
                      <a:endParaRPr lang="en-US" sz="1200" b="0" i="0" dirty="0">
                        <a:solidFill>
                          <a:schemeClr val="accent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Request an IP PIN </a:t>
                      </a:r>
                      <a:r>
                        <a:rPr lang="en-IN" sz="1200" dirty="0">
                          <a:solidFill>
                            <a:schemeClr val="tx1"/>
                          </a:solidFill>
                          <a:effectLst/>
                        </a:rPr>
                        <a:t>to protect from refund fraud or retrieve an IP PIN to file electronically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15108300"/>
                  </a:ext>
                </a:extLst>
              </a:tr>
              <a:tr h="556516"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*Identity Verification Service</a:t>
                      </a:r>
                      <a:br>
                        <a:rPr lang="en-IN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IN" sz="1200" dirty="0">
                          <a:solidFill>
                            <a:schemeClr val="accent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https://www.irs.gov/identity-theft-fraud-scams/identity-and-tax-return-verification-service</a:t>
                      </a:r>
                      <a:r>
                        <a:rPr lang="en-IN" sz="1200" dirty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endParaRPr lang="en-US" sz="1200" b="0" i="0" dirty="0">
                        <a:solidFill>
                          <a:schemeClr val="accent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Verify identity online </a:t>
                      </a:r>
                      <a:r>
                        <a:rPr lang="en-IN" sz="1200" dirty="0">
                          <a:solidFill>
                            <a:schemeClr val="tx1"/>
                          </a:solidFill>
                          <a:effectLst/>
                        </a:rPr>
                        <a:t>to release a tax return refund after receiving IRS Letter 5071C/5747C/6331C/5447C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3772198"/>
                  </a:ext>
                </a:extLst>
              </a:tr>
              <a:tr h="371011"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Where’s My Refund?</a:t>
                      </a:r>
                      <a:br>
                        <a:rPr lang="en-IN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N" sz="1200" dirty="0">
                          <a:solidFill>
                            <a:schemeClr val="accent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https://www.irs.gov/refunds</a:t>
                      </a:r>
                      <a:endParaRPr lang="en-US" sz="1200" b="0" i="0" dirty="0">
                        <a:solidFill>
                          <a:schemeClr val="accent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Check on status and delivery of refund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82370900"/>
                  </a:ext>
                </a:extLst>
              </a:tr>
              <a:tr h="371011"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IRS Direct Pay</a:t>
                      </a:r>
                      <a:br>
                        <a:rPr lang="en-IN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IN" sz="1200" dirty="0">
                          <a:solidFill>
                            <a:schemeClr val="accent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https://www.irs.gov/payments/direct-pay</a:t>
                      </a:r>
                      <a:endParaRPr lang="en-US" sz="1200" b="0" i="0" dirty="0">
                        <a:solidFill>
                          <a:schemeClr val="accent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Make a payment </a:t>
                      </a:r>
                      <a:r>
                        <a:rPr lang="en-IN" sz="1200" dirty="0">
                          <a:solidFill>
                            <a:schemeClr val="tx1"/>
                          </a:solidFill>
                          <a:effectLst/>
                        </a:rPr>
                        <a:t>through ACH debit from a bank account for 1040/related individual account payments</a:t>
                      </a:r>
                      <a:endParaRPr lang="en-US" sz="12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8497654"/>
                  </a:ext>
                </a:extLst>
              </a:tr>
              <a:tr h="371011"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Where’s My Amended Return?</a:t>
                      </a:r>
                      <a:br>
                        <a:rPr lang="en-IN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en-IN" sz="1200" dirty="0">
                          <a:solidFill>
                            <a:schemeClr val="accent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https://www.irs.gov/filing/wheres-my-amended-return</a:t>
                      </a:r>
                      <a:endParaRPr lang="en-US" sz="1200" b="0" i="0" dirty="0">
                        <a:solidFill>
                          <a:schemeClr val="accent1"/>
                        </a:solidFill>
                        <a:effectLst/>
                        <a:latin typeface="+mn-lt"/>
                        <a:ea typeface="Fira Sans Light" panose="020B0403050000020004" pitchFamily="34" charset="0"/>
                        <a:hlinkClick r:id="rId10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Check on status and acceptance of amended return </a:t>
                      </a:r>
                      <a:r>
                        <a:rPr lang="en-IN" sz="1200" b="0" kern="1200" dirty="0">
                          <a:solidFill>
                            <a:schemeClr val="tx1"/>
                          </a:solidFill>
                          <a:effectLst/>
                        </a:rPr>
                        <a:t>for current and three prior tax years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48316253"/>
                  </a:ext>
                </a:extLst>
              </a:tr>
              <a:tr h="556516"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dirty="0">
                          <a:solidFill>
                            <a:schemeClr val="tx1"/>
                          </a:solidFill>
                          <a:effectLst/>
                        </a:rPr>
                        <a:t>*Online Payment Agreement</a:t>
                      </a:r>
                      <a:br>
                        <a:rPr lang="en-IN" sz="120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IN" sz="1200" dirty="0">
                          <a:solidFill>
                            <a:schemeClr val="accent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https://www.irs.gov/payments/online-payment-agreement-application</a:t>
                      </a:r>
                      <a:endParaRPr lang="en-US" sz="1200" b="0" i="0" dirty="0">
                        <a:solidFill>
                          <a:schemeClr val="accent1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200" b="1" kern="1200" dirty="0">
                          <a:solidFill>
                            <a:schemeClr val="tx1"/>
                          </a:solidFill>
                          <a:effectLst/>
                        </a:rPr>
                        <a:t>Set up a payment plan, extension to pay, or change an existing plan</a:t>
                      </a:r>
                      <a:br>
                        <a:rPr lang="en-IN" sz="1200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1200" b="0" i="0" dirty="0">
                        <a:solidFill>
                          <a:srgbClr val="000000"/>
                        </a:solidFill>
                        <a:effectLst/>
                        <a:latin typeface="+mn-lt"/>
                        <a:ea typeface="Fira Sans Light" panose="020B04030500000200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85864680"/>
                  </a:ext>
                </a:extLst>
              </a:tr>
              <a:tr h="251065"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</a:rPr>
                        <a:t>IRS Document Upload Tool</a:t>
                      </a:r>
                    </a:p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accent1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https://www.irs.gov/help/irs-document-upload-tool</a:t>
                      </a:r>
                      <a:r>
                        <a:rPr lang="en-US" sz="1200" b="1" kern="1200" dirty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endParaRPr lang="en-US" sz="1200" b="1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0960" marR="6096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</a:rPr>
                        <a:t>Upload a response to an IRS notice or letter directly to the IRS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20121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51876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C7FD3-2B19-3E65-84B5-563CFD950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3D14B1-76B1-B244-92F8-A0083D2412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0935" y="909351"/>
            <a:ext cx="4607764" cy="4150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9A055F-AD85-C90D-3183-4598BC2D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B: IRS Direct Pay: Directing the Payment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E49E1-D420-AD42-FC7C-F0E595E1F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4161366" cy="47117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Applying the payment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Reason for payment:</a:t>
            </a:r>
          </a:p>
          <a:p>
            <a:pPr marL="826135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Estimated tax</a:t>
            </a:r>
          </a:p>
          <a:p>
            <a:pPr marL="826135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Balance due</a:t>
            </a:r>
          </a:p>
          <a:p>
            <a:pPr marL="826135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Payment plan</a:t>
            </a:r>
          </a:p>
          <a:p>
            <a:pPr marL="826135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Audit/CP2000 assessment</a:t>
            </a:r>
          </a:p>
          <a:p>
            <a:pPr marL="826135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Many more…</a:t>
            </a:r>
            <a:endParaRPr lang="en-US" sz="2000" dirty="0"/>
          </a:p>
          <a:p>
            <a:pPr marL="38290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Apply payment to:</a:t>
            </a:r>
          </a:p>
          <a:p>
            <a:pPr marL="826135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1040</a:t>
            </a:r>
          </a:p>
          <a:p>
            <a:pPr marL="826135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1040 SRP</a:t>
            </a:r>
          </a:p>
          <a:p>
            <a:pPr marL="826135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Form 5329 tax</a:t>
            </a:r>
          </a:p>
          <a:p>
            <a:pPr marL="38290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/>
              </a:rPr>
              <a:t>Year: current and last 18-19 years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950372-6D6E-1920-7D2B-F31EEB75C3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920" y="4813884"/>
            <a:ext cx="4607764" cy="1188597"/>
          </a:xfrm>
          <a:prstGeom prst="rect">
            <a:avLst/>
          </a:prstGeom>
          <a:ln w="38100">
            <a:solidFill>
              <a:schemeClr val="accent3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EA1418-B4F8-2593-EAEB-379D1B1009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312" y="1426387"/>
            <a:ext cx="475043" cy="33380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170C686E-BB16-ED8F-9689-500C073A728D}"/>
              </a:ext>
            </a:extLst>
          </p:cNvPr>
          <p:cNvSpPr/>
          <p:nvPr/>
        </p:nvSpPr>
        <p:spPr>
          <a:xfrm>
            <a:off x="5492710" y="4039261"/>
            <a:ext cx="358566" cy="102224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E31E4112-7B3C-61BF-38EC-07C6F1BAB3FA}"/>
              </a:ext>
            </a:extLst>
          </p:cNvPr>
          <p:cNvSpPr/>
          <p:nvPr/>
        </p:nvSpPr>
        <p:spPr>
          <a:xfrm rot="13890398">
            <a:off x="6185440" y="4253089"/>
            <a:ext cx="1593362" cy="139805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D7E3E112-5834-6DF0-296C-FEA62D67568F}"/>
              </a:ext>
            </a:extLst>
          </p:cNvPr>
          <p:cNvSpPr/>
          <p:nvPr/>
        </p:nvSpPr>
        <p:spPr>
          <a:xfrm rot="10800000">
            <a:off x="6512766" y="3148040"/>
            <a:ext cx="2143959" cy="123748"/>
          </a:xfrm>
          <a:prstGeom prst="lef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39F255-56BC-3A62-C6BF-FBA9844DB28A}"/>
              </a:ext>
            </a:extLst>
          </p:cNvPr>
          <p:cNvSpPr/>
          <p:nvPr/>
        </p:nvSpPr>
        <p:spPr>
          <a:xfrm>
            <a:off x="8486055" y="1056266"/>
            <a:ext cx="1033309" cy="393378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90000" bIns="90000" rtlCol="0" anchor="t"/>
          <a:lstStyle/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029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31BB7-4F4C-A1C2-2D00-B1A516F39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07EFD-E395-A4CA-93A1-071C855C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IRS Direct Pay: Verifying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D23F-BE50-AFEA-A30D-E61225ACA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4161366" cy="47117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ID Verification does not require ID.me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Verify info to a tax year (past 5-6 tax years, depending on time of year)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Filing status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Name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SSN/ITIN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DOB</a:t>
            </a:r>
          </a:p>
          <a:p>
            <a:pPr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Address</a:t>
            </a:r>
          </a:p>
          <a:p>
            <a:pPr marL="497839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Cannot use Direct Pay if you never filed a tax return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428EAA-4C09-8434-D9B1-372E81D83F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0278" y="1536700"/>
            <a:ext cx="5995314" cy="4224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3512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480C7-C555-7655-A96B-C61705963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5AA24-F406-E5E4-2DFB-CFB3F1B29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IRS Direct Pay: Making a Payment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49C31-7A75-324F-C9A6-2A89204ED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4161366" cy="47117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dirty="0"/>
              <a:t>Enter</a:t>
            </a:r>
          </a:p>
          <a:p>
            <a:pPr marL="646759" lvl="1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Payment amount</a:t>
            </a:r>
          </a:p>
          <a:p>
            <a:pPr marL="646759" lvl="1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Payment date (can schedule future payments)</a:t>
            </a:r>
          </a:p>
          <a:p>
            <a:pPr marL="646759" lvl="1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Bank information</a:t>
            </a:r>
          </a:p>
          <a:p>
            <a:pPr marL="646759" lvl="1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Email</a:t>
            </a:r>
          </a:p>
          <a:p>
            <a:pPr marL="646759" lvl="1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Sign electronically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DF0DA-228A-5505-DAB8-6F22916FCB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93" y="1848977"/>
            <a:ext cx="5870306" cy="408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12644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756CD-23D7-5C59-D948-EE5A48230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8C52-6A42-1B1D-CE9B-7C8DC48FE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IRS Direct Pay: Payment Confirmation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FF22E-8B45-6809-4C00-833E012EA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3551766" cy="47117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Payment is confirmed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Online confirmation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Email confirmation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Confirmation # can be used to look up payment and/or cancel payment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Payment clears in 24-48 hours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Payment will show up in the online account next day after payment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D5BC8-BFC6-C8A8-622C-862CD5B098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916" y="1284790"/>
            <a:ext cx="4273380" cy="4898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09C6D1-FD30-370A-4006-EA979DAA82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625" y="2274759"/>
            <a:ext cx="4444384" cy="3563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185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05845-DDA3-3D83-3C70-3981D4FFB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7216-3BDE-522D-76BF-439BAF72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14350"/>
            <a:ext cx="8596668" cy="1320800"/>
          </a:xfrm>
        </p:spPr>
        <p:txBody>
          <a:bodyPr/>
          <a:lstStyle/>
          <a:p>
            <a:r>
              <a:rPr lang="en-US" dirty="0"/>
              <a:t>Increase Reliance on IRS Transcripts: </a:t>
            </a:r>
            <a:br>
              <a:rPr lang="en-US" dirty="0"/>
            </a:br>
            <a:r>
              <a:rPr lang="en-US" dirty="0"/>
              <a:t>2019-2024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CE6EF-DD1E-C653-C1F5-7E9D7BDFD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57390"/>
            <a:ext cx="4184035" cy="3880772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200" dirty="0">
                <a:solidFill>
                  <a:schemeClr val="tx1"/>
                </a:solidFill>
              </a:rPr>
              <a:t>Why the need for IRS transcripts? 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chemeClr val="tx1"/>
                </a:solidFill>
              </a:rPr>
              <a:t>Issues with…</a:t>
            </a:r>
          </a:p>
          <a:p>
            <a:pPr marL="728970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Can’t get ahold of IRS</a:t>
            </a:r>
          </a:p>
          <a:p>
            <a:pPr marL="728970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Track return processing and payments</a:t>
            </a:r>
          </a:p>
          <a:p>
            <a:pPr marL="728970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Refunds and return errors</a:t>
            </a:r>
          </a:p>
          <a:p>
            <a:pPr marL="728970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Tax compliance problems</a:t>
            </a:r>
          </a:p>
          <a:p>
            <a:pPr marL="728970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Need account information 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2C14E-6AF2-B44A-4F36-B258B834D7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512" y="2162731"/>
            <a:ext cx="6069154" cy="3237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8E7E4D-338F-2EA4-C4CB-09575BED6C8A}"/>
              </a:ext>
            </a:extLst>
          </p:cNvPr>
          <p:cNvSpPr txBox="1"/>
          <p:nvPr/>
        </p:nvSpPr>
        <p:spPr>
          <a:xfrm>
            <a:off x="771191" y="5791121"/>
            <a:ext cx="10249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Tax Pros: Downloaded over 1.47 BILLION transcripts in 2024</a:t>
            </a:r>
          </a:p>
        </p:txBody>
      </p:sp>
    </p:spTree>
    <p:extLst>
      <p:ext uri="{BB962C8B-B14F-4D97-AF65-F5344CB8AC3E}">
        <p14:creationId xmlns:p14="http://schemas.microsoft.com/office/powerpoint/2010/main" val="203511111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C134F-1EF0-A778-CA03-55549B89C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1EEF4-CB8B-6F25-B702-94B19995D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800041" cy="1320800"/>
          </a:xfrm>
        </p:spPr>
        <p:txBody>
          <a:bodyPr/>
          <a:lstStyle/>
          <a:p>
            <a:r>
              <a:rPr lang="en-US" dirty="0"/>
              <a:t>C: OPA: Using Form 2848 (Licensed Tax Pro)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3D88F-C443-277D-F75E-3E6541B46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4669366" cy="4711700"/>
          </a:xfrm>
        </p:spPr>
        <p:txBody>
          <a:bodyPr>
            <a:normAutofit/>
          </a:bodyPr>
          <a:lstStyle/>
          <a:p>
            <a:pPr marL="38290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ea typeface="Fira Sans Light" panose="020B0403050000020004" pitchFamily="34" charset="0"/>
                <a:cs typeface="Helvetica Neue Medium" panose="02000503000000020004" pitchFamily="2" charset="0"/>
              </a:rPr>
              <a:t>Must be a Circular 230 provider</a:t>
            </a:r>
            <a:endParaRPr lang="en-US" dirty="0"/>
          </a:p>
          <a:p>
            <a:pPr marL="768985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ea typeface="Fira Sans Light" panose="020B0403050000020004" pitchFamily="34" charset="0"/>
                <a:cs typeface="Helvetica Neue Medium" panose="02000503000000020004" pitchFamily="2" charset="0"/>
              </a:rPr>
              <a:t>Enrolled agent</a:t>
            </a:r>
          </a:p>
          <a:p>
            <a:pPr marL="768985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ea typeface="Fira Sans Light" panose="020B0403050000020004" pitchFamily="34" charset="0"/>
                <a:cs typeface="Helvetica Neue Medium" panose="02000503000000020004" pitchFamily="2" charset="0"/>
              </a:rPr>
              <a:t>CPA</a:t>
            </a:r>
          </a:p>
          <a:p>
            <a:pPr marL="768985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ea typeface="Fira Sans Light" panose="020B0403050000020004" pitchFamily="34" charset="0"/>
                <a:cs typeface="Helvetica Neue Medium" panose="02000503000000020004" pitchFamily="2" charset="0"/>
              </a:rPr>
              <a:t>Attorney</a:t>
            </a:r>
          </a:p>
          <a:p>
            <a:pPr marL="38290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ea typeface="Fira Sans Light" panose="020B0403050000020004" pitchFamily="34" charset="0"/>
                <a:cs typeface="Helvetica Neue Medium" panose="02000503000000020004" pitchFamily="2" charset="0"/>
              </a:rPr>
              <a:t>Authorization on file with IRS CAF Unit</a:t>
            </a:r>
          </a:p>
          <a:p>
            <a:pPr marL="38290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ea typeface="Fira Sans Light" panose="020B0403050000020004" pitchFamily="34" charset="0"/>
                <a:cs typeface="Helvetica Neue Medium" panose="02000503000000020004" pitchFamily="2" charset="0"/>
              </a:rPr>
              <a:t>POA inputs:</a:t>
            </a:r>
          </a:p>
          <a:p>
            <a:pPr marL="768985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ea typeface="Fira Sans Light" panose="020B0403050000020004" pitchFamily="34" charset="0"/>
                <a:cs typeface="Helvetica Neue Medium" panose="02000503000000020004" pitchFamily="2" charset="0"/>
              </a:rPr>
              <a:t>CAF#</a:t>
            </a:r>
          </a:p>
          <a:p>
            <a:pPr marL="768985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ea typeface="Fira Sans Light" panose="020B0403050000020004" pitchFamily="34" charset="0"/>
                <a:cs typeface="Helvetica Neue Medium" panose="02000503000000020004" pitchFamily="2" charset="0"/>
              </a:rPr>
              <a:t>Date Form 2848 signed</a:t>
            </a:r>
          </a:p>
          <a:p>
            <a:pPr marL="38290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  <a:ea typeface="Fira Sans Light" panose="020B0403050000020004" pitchFamily="34" charset="0"/>
                <a:cs typeface="Helvetica Neue Medium" panose="02000503000000020004" pitchFamily="2" charset="0"/>
              </a:rPr>
              <a:t>Completes OPA for client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776A5B-EF7A-EFBF-F0FE-A7041F45D4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5867" y="1419038"/>
            <a:ext cx="4889500" cy="458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31222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99124-F47F-9C80-DE96-C8BCABDBB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CBF90-68CC-1B33-D979-644C2A56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OPA: Balance Due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AB037-51D2-6448-71AF-BAAA7FAE0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4669366" cy="47117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Details on balance due</a:t>
            </a:r>
          </a:p>
          <a:p>
            <a:pPr marL="782955" lvl="1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Year(s)</a:t>
            </a:r>
          </a:p>
          <a:p>
            <a:pPr marL="782955" lvl="1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Assessed balance</a:t>
            </a:r>
          </a:p>
          <a:p>
            <a:pPr marL="782955" lvl="1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Accrued penalties and interest</a:t>
            </a:r>
          </a:p>
          <a:p>
            <a:pPr marL="782955" lvl="1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Total balance</a:t>
            </a:r>
            <a:endParaRPr lang="en-US" dirty="0"/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Arial"/>
              </a:rPr>
              <a:t>Option to pay in full or select payment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E1CACD-C75C-A044-D091-B993F52482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685" y="1371599"/>
            <a:ext cx="4865544" cy="459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5689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DDB02-871B-6283-786F-0D0F3C9C4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2D21-532D-DEF4-BF4A-E7DD92A09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OPA: Select Payment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3D421-88D1-B91C-7DA8-637C08B30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4669366" cy="47117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/>
              <a:t>Payoff information available!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/>
              <a:t>“Estimated” costs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/>
              <a:t>Payment options</a:t>
            </a:r>
          </a:p>
          <a:p>
            <a:pPr lvl="1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/>
              <a:t>Full pay</a:t>
            </a:r>
          </a:p>
          <a:p>
            <a:pPr lvl="1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/>
              <a:t>90-days</a:t>
            </a:r>
          </a:p>
          <a:p>
            <a:pPr lvl="1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/>
              <a:t>180 days (short-term payment agreement)</a:t>
            </a:r>
          </a:p>
          <a:p>
            <a:pPr lvl="1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/>
              <a:t>Simple installment agreement </a:t>
            </a:r>
            <a:br>
              <a:rPr lang="en-US" dirty="0"/>
            </a:br>
            <a:r>
              <a:rPr lang="en-US" dirty="0"/>
              <a:t>(Pay before Collection Statute Expiration Date)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86938-8DC1-13A8-A316-F86AB95542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599" y="1447800"/>
            <a:ext cx="4723992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9703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554A3-1EF4-F9A3-E199-8C605ED18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2BE6C-7DD4-9B16-596C-2F28FE95F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OPA: Complete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E99F0-1BFE-9E13-D4BD-8BC4A7C7C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4669366" cy="4711700"/>
          </a:xfrm>
        </p:spPr>
        <p:txBody>
          <a:bodyPr>
            <a:normAutofit/>
          </a:bodyPr>
          <a:lstStyle/>
          <a:p>
            <a:pPr marL="40639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dirty="0"/>
              <a:t>Put in monthly payment amount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OPA will check to see if it meets minimum payment requirements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Minimum payment will be provided if proposed payment is not sufficient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Select how to pay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RECOMMEND DDIA!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2C0F4-DE7A-1973-C9CC-BE38AA4D91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502" y="1536700"/>
            <a:ext cx="2928298" cy="48802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87989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C3424-1977-5712-A6C1-A80156E3E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0703-FA48-9555-5730-B71D83C84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D: Step #1: How to Get IRS E-Services TDS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03C03D-3A4E-3BBF-5AEC-26330991C2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223" y="2394287"/>
            <a:ext cx="5020353" cy="2711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FDC218-2CC4-FCE9-B15D-67D577BFCCFF}"/>
              </a:ext>
            </a:extLst>
          </p:cNvPr>
          <p:cNvSpPr/>
          <p:nvPr/>
        </p:nvSpPr>
        <p:spPr>
          <a:xfrm>
            <a:off x="1137001" y="1358900"/>
            <a:ext cx="7756581" cy="7754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b="1" u="sng" dirty="0">
                <a:solidFill>
                  <a:sysClr val="windowText" lastClr="000000"/>
                </a:solidFill>
              </a:rPr>
              <a:t>Step #1: Get an e-Services account on IRS.gov (ID.me)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814CB2-9FA8-7722-B21C-87C19C3B3C59}"/>
              </a:ext>
            </a:extLst>
          </p:cNvPr>
          <p:cNvSpPr/>
          <p:nvPr/>
        </p:nvSpPr>
        <p:spPr>
          <a:xfrm>
            <a:off x="1137001" y="5662975"/>
            <a:ext cx="7351742" cy="369332"/>
          </a:xfrm>
          <a:prstGeom prst="rect">
            <a:avLst/>
          </a:prstGeom>
          <a:noFill/>
          <a:ln w="25400">
            <a:noFill/>
          </a:ln>
        </p:spPr>
        <p:txBody>
          <a:bodyPr wrap="square">
            <a:spAutoFit/>
          </a:bodyPr>
          <a:lstStyle/>
          <a:p>
            <a:r>
              <a:rPr lang="en-US" sz="1800" u="sng" dirty="0">
                <a:solidFill>
                  <a:schemeClr val="tx2">
                    <a:lumMod val="50000"/>
                  </a:schemeClr>
                </a:solidFill>
                <a:latin typeface="Fira Sans Light" panose="020B0403050000020004" pitchFamily="34" charset="0"/>
                <a:hlinkClick r:id="rId4"/>
              </a:rPr>
              <a:t>https://www.irs.gov/tax-professionals/transcript-delivery-system-tds</a:t>
            </a:r>
            <a:endParaRPr lang="en-US" sz="1800" u="sng" dirty="0">
              <a:solidFill>
                <a:schemeClr val="tx2">
                  <a:lumMod val="50000"/>
                </a:schemeClr>
              </a:solidFill>
              <a:latin typeface="Fira Sans Light" panose="020B04030500000200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6EE1FB-E5B4-4B99-9E4B-1988CD32D9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38" y="2412790"/>
            <a:ext cx="4145163" cy="2674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C79DA0-E3B9-4557-4F00-FE4717016CD9}"/>
              </a:ext>
            </a:extLst>
          </p:cNvPr>
          <p:cNvSpPr/>
          <p:nvPr/>
        </p:nvSpPr>
        <p:spPr>
          <a:xfrm>
            <a:off x="2256557" y="4756075"/>
            <a:ext cx="979715" cy="331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C78274-1DEE-9864-3FC2-A49C5109F29D}"/>
              </a:ext>
            </a:extLst>
          </p:cNvPr>
          <p:cNvSpPr/>
          <p:nvPr/>
        </p:nvSpPr>
        <p:spPr>
          <a:xfrm>
            <a:off x="5418812" y="4185035"/>
            <a:ext cx="1548382" cy="2267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513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AFF4-48A8-30C1-B16E-A74DBFD1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F2A59-AA58-E08B-FC0E-C4C6A806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#2: How to Get IRS E-Services TDS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09B060-B1F9-F459-8284-F7086A721846}"/>
              </a:ext>
            </a:extLst>
          </p:cNvPr>
          <p:cNvSpPr/>
          <p:nvPr/>
        </p:nvSpPr>
        <p:spPr>
          <a:xfrm>
            <a:off x="488565" y="1803153"/>
            <a:ext cx="10261395" cy="79969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ysClr val="windowText" lastClr="000000"/>
                </a:solidFill>
              </a:rPr>
              <a:t>Step #2:</a:t>
            </a:r>
            <a:r>
              <a:rPr lang="en-US" sz="2400" b="1" dirty="0">
                <a:solidFill>
                  <a:sysClr val="windowText" lastClr="000000"/>
                </a:solidFill>
              </a:rPr>
              <a:t> Get access to TDS through an active e-file application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(</a:t>
            </a:r>
            <a:r>
              <a:rPr lang="en-US" sz="2400" b="1" i="1" dirty="0">
                <a:solidFill>
                  <a:sysClr val="windowText" lastClr="000000"/>
                </a:solidFill>
              </a:rPr>
              <a:t>E-file Application Responsible Official enables access in this step</a:t>
            </a:r>
            <a:r>
              <a:rPr lang="en-US" sz="2400" b="1" dirty="0">
                <a:solidFill>
                  <a:sysClr val="windowText" lastClr="000000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E7DAC-2244-824D-2C89-CCB96EE613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5" y="2846698"/>
            <a:ext cx="4170202" cy="2914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01E492-2DF0-4717-EA19-15E4AE8B6E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6066" y="2731034"/>
            <a:ext cx="6147402" cy="990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44CD3-34D5-1564-B5EE-A1A350FF139B}"/>
              </a:ext>
            </a:extLst>
          </p:cNvPr>
          <p:cNvSpPr/>
          <p:nvPr/>
        </p:nvSpPr>
        <p:spPr>
          <a:xfrm>
            <a:off x="2722759" y="5181931"/>
            <a:ext cx="1469572" cy="3673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EC53A8-F62F-FC09-C722-A8AFE4FE30ED}"/>
              </a:ext>
            </a:extLst>
          </p:cNvPr>
          <p:cNvSpPr/>
          <p:nvPr/>
        </p:nvSpPr>
        <p:spPr>
          <a:xfrm>
            <a:off x="7310649" y="2846698"/>
            <a:ext cx="950326" cy="4700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4068E5-BB6D-0A1E-3D7D-D2E3A2FFE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300" y="3804107"/>
            <a:ext cx="2951435" cy="2695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5024EF-F311-3AAA-E1A8-1A564AA553D5}"/>
              </a:ext>
            </a:extLst>
          </p:cNvPr>
          <p:cNvSpPr/>
          <p:nvPr/>
        </p:nvSpPr>
        <p:spPr>
          <a:xfrm>
            <a:off x="5827922" y="6147099"/>
            <a:ext cx="2908052" cy="3522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482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A737B-C7A7-1DB1-72FB-1E4FE0639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33720-BDB3-7FCE-A135-E8C2B40F2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#3: How to Get Access to TDS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D81C65-B9DF-36B8-42AE-B242DCBF601D}"/>
              </a:ext>
            </a:extLst>
          </p:cNvPr>
          <p:cNvSpPr/>
          <p:nvPr/>
        </p:nvSpPr>
        <p:spPr>
          <a:xfrm>
            <a:off x="291656" y="1447800"/>
            <a:ext cx="10943268" cy="121818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>
                <a:solidFill>
                  <a:sysClr val="windowText" lastClr="000000"/>
                </a:solidFill>
              </a:rPr>
              <a:t>Step #3: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</a:p>
          <a:p>
            <a:r>
              <a:rPr lang="en-US" sz="2400" b="1" dirty="0">
                <a:solidFill>
                  <a:sysClr val="windowText" lastClr="000000"/>
                </a:solidFill>
              </a:rPr>
              <a:t>File your “individual” authorization (2848/8821) and have it recorded on CAF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418796-5C65-E1E1-36CC-B1DC317D64DE}"/>
              </a:ext>
            </a:extLst>
          </p:cNvPr>
          <p:cNvSpPr/>
          <p:nvPr/>
        </p:nvSpPr>
        <p:spPr>
          <a:xfrm>
            <a:off x="4249074" y="5479745"/>
            <a:ext cx="574183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7DFB5E-A305-91FF-C462-C6CD76F5B0A2}"/>
              </a:ext>
            </a:extLst>
          </p:cNvPr>
          <p:cNvSpPr/>
          <p:nvPr/>
        </p:nvSpPr>
        <p:spPr>
          <a:xfrm>
            <a:off x="4249074" y="3847883"/>
            <a:ext cx="574183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1263F-94BE-6793-88E1-8B8FB9249018}"/>
              </a:ext>
            </a:extLst>
          </p:cNvPr>
          <p:cNvSpPr/>
          <p:nvPr/>
        </p:nvSpPr>
        <p:spPr>
          <a:xfrm>
            <a:off x="1686379" y="3365493"/>
            <a:ext cx="2254890" cy="762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Form 2848,</a:t>
            </a: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+mj-lt"/>
              </a:rPr>
              <a:t>Power of Attorney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D82C59D5-76EB-D00C-0F3A-30421AE66A7E}"/>
              </a:ext>
            </a:extLst>
          </p:cNvPr>
          <p:cNvSpPr/>
          <p:nvPr/>
        </p:nvSpPr>
        <p:spPr>
          <a:xfrm>
            <a:off x="2703215" y="2878554"/>
            <a:ext cx="533400" cy="38100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Fira Sans Light" panose="020B0403050000020004" pitchFamily="34" charset="0"/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861D54-7921-3928-B602-279EE69127BD}"/>
              </a:ext>
            </a:extLst>
          </p:cNvPr>
          <p:cNvSpPr/>
          <p:nvPr/>
        </p:nvSpPr>
        <p:spPr>
          <a:xfrm>
            <a:off x="1434314" y="4765210"/>
            <a:ext cx="2708925" cy="9110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Form 8821,</a:t>
            </a: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+mj-lt"/>
              </a:rPr>
              <a:t>Tax Information Authorization</a:t>
            </a:r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F9EDD17E-865D-C05E-ABA0-5A98F438E77E}"/>
              </a:ext>
            </a:extLst>
          </p:cNvPr>
          <p:cNvSpPr/>
          <p:nvPr/>
        </p:nvSpPr>
        <p:spPr>
          <a:xfrm>
            <a:off x="2658125" y="4340065"/>
            <a:ext cx="533400" cy="38100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Fira Sans Light" panose="020B0403050000020004" pitchFamily="34" charset="0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D85C25-A59F-3B69-933F-F97F56ADC8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239" y="4531249"/>
            <a:ext cx="7177086" cy="126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ABEED1-1031-62DA-5AC3-A2577C095F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269" y="3035958"/>
            <a:ext cx="7177087" cy="13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2997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BAA5D-33F1-497A-39B9-6CA2FFC98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5616B-4708-5FC1-0008-65B07FB79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Step #4: How to Get Access to TDS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E92B6FD-C765-4150-184C-D567489F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87" y="2361790"/>
            <a:ext cx="8298669" cy="4120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D4BD5-317C-B1F6-EE85-7A49E5FB657C}"/>
              </a:ext>
            </a:extLst>
          </p:cNvPr>
          <p:cNvSpPr txBox="1"/>
          <p:nvPr/>
        </p:nvSpPr>
        <p:spPr>
          <a:xfrm>
            <a:off x="1155543" y="1333501"/>
            <a:ext cx="7975913" cy="82101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>
              <a:defRPr sz="2400" b="1" u="sng"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Step #4: 2848/8821 on CAF: Login to IRS e-Services TDS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71ACB0-0C9A-E392-A130-10F21781D8F6}"/>
              </a:ext>
            </a:extLst>
          </p:cNvPr>
          <p:cNvSpPr/>
          <p:nvPr/>
        </p:nvSpPr>
        <p:spPr>
          <a:xfrm>
            <a:off x="1024743" y="3366565"/>
            <a:ext cx="2196603" cy="5312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8509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CDF7C-1D86-67AF-B1D9-B4977BA27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CBCD2-DF0D-6A30-8580-40647D2B2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E: “Masked” v. “Unmasked” Transcripts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A1064-E776-5455-186B-EAE778F08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4669366" cy="47117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Sept. 2018: IRS begins “redacting” PII on transcripts (“masked transcripts”)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June 2019: IRS stops “faxing” transcripts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Tax pros: able to get “unmasked” transcripts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IRS PPS: can request any type of unmasked transcript to be sent to SOR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e-Services: will download “unmasked” W&amp;I transcripts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Taxpayers cannot get their “unmasked” transcripts online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Can get unmasked W&amp;I by mail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63255B-10FF-1BEB-799F-E7146C21AA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060" y="1416976"/>
            <a:ext cx="4130140" cy="4347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506038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3CF8F-1FF5-9E70-B939-117D1E6F3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6F80-E223-14D1-374E-2754B6E5D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F:Confirm You Client Is in “Good Standing” With the 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A90E2-A2F6-C700-1E46-7FB266984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30400"/>
            <a:ext cx="9127066" cy="4457700"/>
          </a:xfrm>
        </p:spPr>
        <p:txBody>
          <a:bodyPr>
            <a:normAutofit fontScale="85000" lnSpcReduction="20000"/>
          </a:bodyPr>
          <a:lstStyle/>
          <a:p>
            <a:pPr marL="40639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/>
              <a:t>The “good standing” checklist, using transcripts: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Filing compliance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Account transcripts: past 6 years for “filing” confirmation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Payment compliance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Account transcripts: review past history (can go back many years if needed)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Online account review: any balances owed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Account transcript: current year’s estimated taxes paid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Filing accuracy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Return transcript/wage and income transcript: review last three years to make sure client reported all income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Account transcript: prior CP2000s and audit activity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IRS notices and compliance activity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Account transcripts for past 6 years: review for notices issued, audit or collection activity, and other issues – like identity theft.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Penalty relief: review past account transcripts for FTA</a:t>
            </a:r>
          </a:p>
        </p:txBody>
      </p:sp>
    </p:spTree>
    <p:extLst>
      <p:ext uri="{BB962C8B-B14F-4D97-AF65-F5344CB8AC3E}">
        <p14:creationId xmlns:p14="http://schemas.microsoft.com/office/powerpoint/2010/main" val="2875485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1A79AB-273A-CC2E-702B-BE6871C75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470" y="1451728"/>
            <a:ext cx="4893532" cy="4589633"/>
          </a:xfrm>
        </p:spPr>
        <p:txBody>
          <a:bodyPr>
            <a:normAutofit/>
          </a:bodyPr>
          <a:lstStyle/>
          <a:p>
            <a:r>
              <a:rPr lang="en-US" sz="2800" b="1" dirty="0"/>
              <a:t>What is the current identity and authentication platform used by the IRS?</a:t>
            </a:r>
          </a:p>
          <a:p>
            <a:endParaRPr lang="en-US" sz="2800" dirty="0"/>
          </a:p>
          <a:p>
            <a:pPr marL="514350" indent="-514350">
              <a:buAutoNum type="alphaLcPeriod"/>
            </a:pPr>
            <a:r>
              <a:rPr lang="en-US" sz="2400" dirty="0"/>
              <a:t>IRS “Secure Access”</a:t>
            </a:r>
          </a:p>
          <a:p>
            <a:pPr marL="514350" indent="-514350">
              <a:buAutoNum type="alphaLcPeriod"/>
            </a:pPr>
            <a:r>
              <a:rPr lang="en-US" sz="2400" dirty="0"/>
              <a:t>Login.gov</a:t>
            </a:r>
          </a:p>
          <a:p>
            <a:pPr marL="514350" indent="-514350">
              <a:buAutoNum type="alphaLcPeriod"/>
            </a:pPr>
            <a:r>
              <a:rPr lang="en-US" sz="2400" dirty="0"/>
              <a:t>ID.me</a:t>
            </a:r>
          </a:p>
          <a:p>
            <a:pPr marL="514350" indent="-514350">
              <a:buAutoNum type="alphaLcPeriod"/>
            </a:pPr>
            <a:r>
              <a:rPr lang="en-US" sz="2400" dirty="0"/>
              <a:t>Microsoft Authenticator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62B9CA-9065-930F-8D70-43406FE5796A}"/>
              </a:ext>
            </a:extLst>
          </p:cNvPr>
          <p:cNvSpPr txBox="1"/>
          <p:nvPr/>
        </p:nvSpPr>
        <p:spPr>
          <a:xfrm>
            <a:off x="622169" y="1791093"/>
            <a:ext cx="290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Poll Question #1</a:t>
            </a:r>
          </a:p>
        </p:txBody>
      </p:sp>
    </p:spTree>
    <p:extLst>
      <p:ext uri="{BB962C8B-B14F-4D97-AF65-F5344CB8AC3E}">
        <p14:creationId xmlns:p14="http://schemas.microsoft.com/office/powerpoint/2010/main" val="391582197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6D24C-A0C2-7133-AD0D-5469C8A2F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G</a:t>
            </a:r>
            <a:r>
              <a:rPr lang="en-US" dirty="0"/>
              <a:t>: Filing a Correct Amended Return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01F39-B85F-1914-3B1B-EC01C391F9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25" y="1524660"/>
            <a:ext cx="6566263" cy="4852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A26F956-4A0F-ECFF-BDD6-2027F595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1794" y="3622731"/>
            <a:ext cx="1685925" cy="1047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35CE4B-C954-304C-7DD7-CA6958D507B0}"/>
              </a:ext>
            </a:extLst>
          </p:cNvPr>
          <p:cNvCxnSpPr>
            <a:cxnSpLocks/>
          </p:cNvCxnSpPr>
          <p:nvPr/>
        </p:nvCxnSpPr>
        <p:spPr>
          <a:xfrm flipV="1">
            <a:off x="5890455" y="4103064"/>
            <a:ext cx="2089164" cy="567417"/>
          </a:xfrm>
          <a:prstGeom prst="straightConnector1">
            <a:avLst/>
          </a:prstGeom>
          <a:ln w="28575">
            <a:solidFill>
              <a:srgbClr val="D33D2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B13EE47-4382-8D2B-23E7-C8AEDDDA6AE0}"/>
              </a:ext>
            </a:extLst>
          </p:cNvPr>
          <p:cNvSpPr/>
          <p:nvPr/>
        </p:nvSpPr>
        <p:spPr>
          <a:xfrm>
            <a:off x="5003218" y="4529800"/>
            <a:ext cx="775062" cy="4528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3231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6D09-66D9-579B-04C7-D2070C5C4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DA0A5-5977-CF12-D00E-6A4BDA0DA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Record of Account transcript: Use to File an Accurate Amended Return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EA366-14D0-0AE7-264A-D0DBBA5FC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071687"/>
            <a:ext cx="4513791" cy="40259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000" b="1" dirty="0">
                <a:solidFill>
                  <a:schemeClr val="tx1"/>
                </a:solidFill>
              </a:rPr>
              <a:t>Prior to filing an amended return, order a “record of account”</a:t>
            </a:r>
          </a:p>
          <a:p>
            <a:pPr marL="473699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/>
                </a:solidFill>
              </a:rPr>
              <a:t>Return transcript section</a:t>
            </a:r>
            <a:r>
              <a:rPr lang="en-US" sz="2000" dirty="0">
                <a:solidFill>
                  <a:schemeClr val="tx1"/>
                </a:solidFill>
              </a:rPr>
              <a:t> provides a copy of the return as originally processed</a:t>
            </a:r>
          </a:p>
          <a:p>
            <a:pPr marL="473699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/>
                </a:solidFill>
              </a:rPr>
              <a:t>Account transcript section</a:t>
            </a:r>
            <a:r>
              <a:rPr lang="en-US" sz="2000" dirty="0">
                <a:solidFill>
                  <a:schemeClr val="tx1"/>
                </a:solidFill>
              </a:rPr>
              <a:t> shows any adjustments to the return</a:t>
            </a:r>
          </a:p>
          <a:p>
            <a:pPr marL="473699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1"/>
                </a:solidFill>
              </a:rPr>
              <a:t>Unaware of adjustment reason? </a:t>
            </a:r>
            <a:r>
              <a:rPr lang="en-US" sz="2000" dirty="0">
                <a:solidFill>
                  <a:schemeClr val="tx1"/>
                </a:solidFill>
              </a:rPr>
              <a:t>Call PPS</a:t>
            </a:r>
          </a:p>
        </p:txBody>
      </p:sp>
      <p:pic>
        <p:nvPicPr>
          <p:cNvPr id="4" name="Picture 3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028835EC-3B62-E6A2-5E66-3428D5AB6C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838826" y="1930400"/>
            <a:ext cx="3396430" cy="389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347751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31941-A962-4D29-002A-FA0D1A82E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48FE5-AD47-5798-9B47-9AA55837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34" y="5461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Amended Returns: Account Transcript Section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032A55-BEEE-AB9F-9186-9CBD650D4C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280726"/>
              </p:ext>
            </p:extLst>
          </p:nvPr>
        </p:nvGraphicFramePr>
        <p:xfrm>
          <a:off x="349147" y="3852059"/>
          <a:ext cx="6991453" cy="2738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9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51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Transaction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Code (TC)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44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290/291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Additional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tax assessed/abated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300/301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Additional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 tax assessed/abated from an audit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44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Tax per return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44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Notice issued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44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Amended return filed and posted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44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420/424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Audit indicator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44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922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Underreporter inquiry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2918F0-C418-A72C-8EF4-C8928275828A}"/>
              </a:ext>
            </a:extLst>
          </p:cNvPr>
          <p:cNvSpPr txBox="1"/>
          <p:nvPr/>
        </p:nvSpPr>
        <p:spPr>
          <a:xfrm>
            <a:off x="349147" y="1739900"/>
            <a:ext cx="6991453" cy="19851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Due diligence:</a:t>
            </a:r>
          </a:p>
          <a:p>
            <a:pPr marL="627063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Review account transcript for adjusted return:</a:t>
            </a:r>
          </a:p>
          <a:p>
            <a:pPr marL="949325" lvl="1" indent="-322263">
              <a:spcAft>
                <a:spcPts val="600"/>
              </a:spcAft>
              <a:buClr>
                <a:srgbClr val="191919"/>
              </a:buClr>
              <a:buFont typeface="Arial" pitchFamily="34" charset="0"/>
              <a:buChar char="•"/>
            </a:pPr>
            <a:r>
              <a:rPr lang="en-US" sz="1400" dirty="0"/>
              <a:t>Prior amended returns</a:t>
            </a:r>
          </a:p>
          <a:p>
            <a:pPr marL="949325" lvl="1" indent="-322263">
              <a:spcAft>
                <a:spcPts val="600"/>
              </a:spcAft>
              <a:buClr>
                <a:srgbClr val="191919"/>
              </a:buClr>
              <a:buFont typeface="Arial" pitchFamily="34" charset="0"/>
              <a:buChar char="•"/>
            </a:pPr>
            <a:r>
              <a:rPr lang="en-US" sz="1400" dirty="0"/>
              <a:t>TC 150 amounts match filed return and “info from the return” section (review return transcript section)</a:t>
            </a:r>
          </a:p>
          <a:p>
            <a:pPr marL="949325" lvl="1" indent="-322263">
              <a:spcAft>
                <a:spcPts val="600"/>
              </a:spcAft>
              <a:buClr>
                <a:srgbClr val="191919"/>
              </a:buClr>
              <a:buFont typeface="Arial" pitchFamily="34" charset="0"/>
              <a:buChar char="•"/>
            </a:pPr>
            <a:r>
              <a:rPr lang="en-US" sz="1400" dirty="0"/>
              <a:t>TCs and amounts that indicate changes to the return</a:t>
            </a:r>
          </a:p>
          <a:p>
            <a:pPr marL="949325" lvl="1" indent="-322263">
              <a:spcAft>
                <a:spcPts val="600"/>
              </a:spcAft>
              <a:buClr>
                <a:srgbClr val="191919"/>
              </a:buClr>
              <a:buFont typeface="Arial" pitchFamily="34" charset="0"/>
              <a:buChar char="•"/>
            </a:pPr>
            <a:r>
              <a:rPr lang="en-US" sz="1400" dirty="0"/>
              <a:t>TCs indicating current notices that challenge accuracy of return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FEFDB5A-0D7D-C6DD-7E40-11D40F15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78156" y="1011307"/>
            <a:ext cx="3361910" cy="5029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54BFB2-8B66-8C66-58A9-259F16E63493}"/>
              </a:ext>
            </a:extLst>
          </p:cNvPr>
          <p:cNvSpPr/>
          <p:nvPr/>
        </p:nvSpPr>
        <p:spPr>
          <a:xfrm>
            <a:off x="8246474" y="5470705"/>
            <a:ext cx="315687" cy="612628"/>
          </a:xfrm>
          <a:prstGeom prst="rect">
            <a:avLst/>
          </a:prstGeom>
          <a:noFill/>
          <a:ln w="38100">
            <a:solidFill>
              <a:srgbClr val="D33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450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823AD-18AE-D7C6-DC44-FF9463EA2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A4F36-6DB8-55DD-FAA6-861B2708B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H:  Preparing for an Office or Field Audit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7C8F1-9BA9-0C90-0541-59FDF5BE1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234" y="1663700"/>
            <a:ext cx="9127066" cy="4457700"/>
          </a:xfrm>
        </p:spPr>
        <p:txBody>
          <a:bodyPr>
            <a:normAutofit lnSpcReduction="10000"/>
          </a:bodyPr>
          <a:lstStyle/>
          <a:p>
            <a:pPr marL="55563" lvl="2" indent="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None/>
            </a:pPr>
            <a:r>
              <a:rPr lang="en-US" sz="2800" dirty="0">
                <a:solidFill>
                  <a:schemeClr val="tx1"/>
                </a:solidFill>
              </a:rPr>
              <a:t>Order past three years transcripts:</a:t>
            </a:r>
          </a:p>
          <a:p>
            <a:pPr marL="764214" lvl="3" indent="-34290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tx1"/>
                </a:solidFill>
              </a:rPr>
              <a:t>Return transcripts</a:t>
            </a:r>
            <a:r>
              <a:rPr lang="en-US" sz="2400" dirty="0">
                <a:solidFill>
                  <a:schemeClr val="tx1"/>
                </a:solidFill>
              </a:rPr>
              <a:t>: complete three-year return comparison for significant fluctuations in income and expenses.</a:t>
            </a:r>
          </a:p>
          <a:p>
            <a:pPr marL="764214" lvl="3" indent="-34290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tx1"/>
                </a:solidFill>
              </a:rPr>
              <a:t>Account transcripts</a:t>
            </a:r>
            <a:r>
              <a:rPr lang="en-US" sz="2400" dirty="0">
                <a:solidFill>
                  <a:schemeClr val="tx1"/>
                </a:solidFill>
              </a:rPr>
              <a:t>: review for past notices, audit results, and other areas of non-compliance. (may want to go back to earlier years!)</a:t>
            </a:r>
          </a:p>
          <a:p>
            <a:pPr marL="764214" lvl="3" indent="-34290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tx1"/>
                </a:solidFill>
              </a:rPr>
              <a:t>Wage and income transcripts</a:t>
            </a:r>
            <a:r>
              <a:rPr lang="en-US" sz="2400" dirty="0">
                <a:solidFill>
                  <a:schemeClr val="tx1"/>
                </a:solidFill>
              </a:rPr>
              <a:t>: review specific sources of income and expenses and match them to the return.</a:t>
            </a:r>
          </a:p>
          <a:p>
            <a:pPr marL="764214" lvl="3" indent="-34290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chemeClr val="tx1"/>
                </a:solidFill>
              </a:rPr>
              <a:t>Summarize</a:t>
            </a:r>
            <a:r>
              <a:rPr lang="en-US" sz="2400" dirty="0">
                <a:solidFill>
                  <a:schemeClr val="tx1"/>
                </a:solidFill>
              </a:rPr>
              <a:t>: your findings before the audit to illustrate your client’s compliance to the agent.</a:t>
            </a:r>
          </a:p>
        </p:txBody>
      </p:sp>
    </p:spTree>
    <p:extLst>
      <p:ext uri="{BB962C8B-B14F-4D97-AF65-F5344CB8AC3E}">
        <p14:creationId xmlns:p14="http://schemas.microsoft.com/office/powerpoint/2010/main" val="22747657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53702-89B4-194B-5E42-298430529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1066-D4AE-9BEA-57FB-98254E7E3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Prep: Do a Wage and Income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F69C1-7AF5-8CFB-6BE9-7DCE74BF54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234" y="1930400"/>
            <a:ext cx="4567766" cy="4191000"/>
          </a:xfrm>
        </p:spPr>
        <p:txBody>
          <a:bodyPr>
            <a:normAutofit/>
          </a:bodyPr>
          <a:lstStyle/>
          <a:p>
            <a:pPr marL="40639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dirty="0"/>
              <a:t>Match income on return with income reported to IRS</a:t>
            </a:r>
          </a:p>
          <a:p>
            <a:pPr marL="728970" lvl="1">
              <a:spcBef>
                <a:spcPts val="0"/>
              </a:spcBef>
              <a:spcAft>
                <a:spcPts val="2400"/>
              </a:spcAft>
              <a:buAutoNum type="arabicPeriod"/>
            </a:pPr>
            <a:r>
              <a:rPr lang="en-US" sz="2400" dirty="0"/>
              <a:t>Obtain W&amp;I information from IRS (SSN and EIN!).</a:t>
            </a:r>
          </a:p>
          <a:p>
            <a:pPr marL="728970" lvl="1">
              <a:spcBef>
                <a:spcPts val="0"/>
              </a:spcBef>
              <a:spcAft>
                <a:spcPts val="2400"/>
              </a:spcAft>
              <a:buAutoNum type="arabicPeriod"/>
            </a:pPr>
            <a:r>
              <a:rPr lang="en-US" sz="2400" dirty="0"/>
              <a:t>Match to return.</a:t>
            </a:r>
          </a:p>
          <a:p>
            <a:pPr marL="728970" lvl="1">
              <a:spcBef>
                <a:spcPts val="0"/>
              </a:spcBef>
              <a:spcAft>
                <a:spcPts val="2400"/>
              </a:spcAft>
              <a:buAutoNum type="arabicPeriod"/>
            </a:pPr>
            <a:r>
              <a:rPr lang="en-US" sz="2400" dirty="0"/>
              <a:t>Explain discrepancies.</a:t>
            </a:r>
            <a:endParaRPr lang="en-M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BDDFD-EDA5-8F75-3217-EFC7660A62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854" y="1682221"/>
            <a:ext cx="2880957" cy="4439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5801A-53FA-95E7-9D3D-1F4BE3856D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6877" y="2120841"/>
            <a:ext cx="2808058" cy="3561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D12087-1C19-3581-BB84-6DF4BA3FB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674" y="2939989"/>
            <a:ext cx="22002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5566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5F4DC-A36F-E5B5-B988-35B5E34AF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F93A3-6C8E-2AA0-6E98-112ECF59E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Audit Prep: Do a Three-year Return Comparison</a:t>
            </a:r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01B4C31-4881-BFB2-EB7A-370A684E2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184480"/>
              </p:ext>
            </p:extLst>
          </p:nvPr>
        </p:nvGraphicFramePr>
        <p:xfrm>
          <a:off x="317501" y="1999244"/>
          <a:ext cx="7543800" cy="3358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7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8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Item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Exam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40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Receipts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$966,000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$520,000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$780,000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63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Cost of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$500,000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$500,000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2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Interest expense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$200,000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21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Salaries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40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Other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$200,000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29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Net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($400,000)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$100,000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FC18870-A7C7-B757-B3CF-5C54C203849F}"/>
              </a:ext>
            </a:extLst>
          </p:cNvPr>
          <p:cNvSpPr txBox="1"/>
          <p:nvPr/>
        </p:nvSpPr>
        <p:spPr>
          <a:xfrm>
            <a:off x="514644" y="5786735"/>
            <a:ext cx="711864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Be prepared to explain significant variances.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651426B-3A53-1253-ED68-2424343DD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9952" y="1280468"/>
            <a:ext cx="2517014" cy="45062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6170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8BD03-A43F-8560-087E-DA0C77BC1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47821-5D43-CD05-248D-DEBF7A7F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Audit Prep: Identify Employers, Customers and Financial Accounts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D0C842-DC37-17C8-E087-B8B16EAF7D30}"/>
              </a:ext>
            </a:extLst>
          </p:cNvPr>
          <p:cNvSpPr txBox="1"/>
          <p:nvPr/>
        </p:nvSpPr>
        <p:spPr>
          <a:xfrm>
            <a:off x="540044" y="6231235"/>
            <a:ext cx="711864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Are these amounts accounted for on your client’s return(s)?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7664351-49D8-FB9D-48C2-9C8E60BC1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835938"/>
              </p:ext>
            </p:extLst>
          </p:nvPr>
        </p:nvGraphicFramePr>
        <p:xfrm>
          <a:off x="475350" y="1755448"/>
          <a:ext cx="8076586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5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2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0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7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6377">
                <a:tc>
                  <a:txBody>
                    <a:bodyPr/>
                    <a:lstStyle/>
                    <a:p>
                      <a:r>
                        <a:rPr lang="en-US" sz="1800" dirty="0"/>
                        <a:t>Item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Reported?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82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W-2: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Enorma 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Corp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$200,0000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1040, Line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82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W-2: 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Huge Corp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$100,000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1040, Line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82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1099-MISC: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NEC Side Job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$30,000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Sch C, line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82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1099-B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  <a:p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Great Stock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$425,000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Sch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D, 8949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282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1098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Home Bank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$44,000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Sch A, line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2821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1098: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Rent 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$24,000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Sch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E, line 12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8569450A-E4CB-66C5-FC22-176C793C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3920" y="1666240"/>
            <a:ext cx="3085761" cy="4206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4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97A2F-BE1C-4546-35D6-6D2FDF28B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6E9572-8585-0C77-3EEE-0ECD16D0E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Working with the IRS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/>
              </a:rPr>
              <a:t>IRS goes digital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Online Services Update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highlight>
                  <a:srgbClr val="FFFF00"/>
                </a:highlight>
                <a:cs typeface="Arial" panose="020B0604020202020204" pitchFamily="34" charset="0"/>
              </a:rPr>
              <a:t>Secure Access Digital Identity (SADI)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IRS Online Accounts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Other tools for tax pros and taxpayers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IRS e-Services: SOR and TDS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Transcripts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Overview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  <a:buSzPct val="100000"/>
            </a:pPr>
            <a:r>
              <a:rPr lang="en-US" sz="2200" dirty="0">
                <a:cs typeface="Arial" panose="020B0604020202020204" pitchFamily="34" charset="0"/>
              </a:rPr>
              <a:t>Best Practices, Tips, and Common uses for transcripts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Proactive Client Support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/>
              </a:rPr>
              <a:t>Monitoring your client’s IRS activity</a:t>
            </a:r>
          </a:p>
        </p:txBody>
      </p:sp>
    </p:spTree>
    <p:extLst>
      <p:ext uri="{BB962C8B-B14F-4D97-AF65-F5344CB8AC3E}">
        <p14:creationId xmlns:p14="http://schemas.microsoft.com/office/powerpoint/2010/main" val="2006552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2C8D0-DF80-C4E6-9C0D-F9E33A1F1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SADI: “Secure Access Digital Identity”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4C8A9-C022-DBB0-1A5C-32ACE8E21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849504"/>
            <a:ext cx="5507566" cy="3880772"/>
          </a:xfrm>
        </p:spPr>
        <p:txBody>
          <a:bodyPr>
            <a:normAutofit lnSpcReduction="10000"/>
          </a:bodyPr>
          <a:lstStyle/>
          <a:p>
            <a:pPr marL="40639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200" dirty="0">
                <a:cs typeface="Arial" panose="020B0604020202020204" pitchFamily="34" charset="0"/>
              </a:rPr>
              <a:t>IRS uses third-party for </a:t>
            </a:r>
            <a:r>
              <a:rPr lang="en-US" sz="2200" u="sng" dirty="0">
                <a:cs typeface="Arial" panose="020B0604020202020204" pitchFamily="34" charset="0"/>
              </a:rPr>
              <a:t>authentication and identity verification</a:t>
            </a:r>
            <a:r>
              <a:rPr lang="en-US" sz="2200" dirty="0">
                <a:cs typeface="Arial" panose="020B0604020202020204" pitchFamily="34" charset="0"/>
              </a:rPr>
              <a:t> for taxpayers and tax professionals</a:t>
            </a:r>
          </a:p>
          <a:p>
            <a:pPr marL="786120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ID.me</a:t>
            </a:r>
          </a:p>
          <a:p>
            <a:pPr marL="786120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ID.me is MANDATORY as of May 16, 2023, to gain access to IRS online tools requiring authentication</a:t>
            </a:r>
          </a:p>
          <a:p>
            <a:pPr marL="786120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/>
              </a:rPr>
              <a:t>Watch for future changes to SADI providers as IRS looks to increase online adoption.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54EC1-D117-848E-8C97-52158D3550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4300" y="1930400"/>
            <a:ext cx="5194300" cy="341190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1307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90458-3878-14DD-F665-6C3EEC42D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SADI and Access to IRS Online Tools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5C154FF-6F3B-BF78-3D50-A5F7D52E39A3}"/>
              </a:ext>
            </a:extLst>
          </p:cNvPr>
          <p:cNvSpPr txBox="1">
            <a:spLocks/>
          </p:cNvSpPr>
          <p:nvPr/>
        </p:nvSpPr>
        <p:spPr>
          <a:xfrm>
            <a:off x="5353224" y="1270000"/>
            <a:ext cx="5426641" cy="28045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numCol="1" spcCol="288000" anchor="t"/>
          <a:lstStyle>
            <a:lvl1pPr marL="40639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u="sng"/>
            </a:lvl1pPr>
            <a:lvl2pPr marL="426709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marL="804652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3pPr>
            <a:lvl4pPr marL="1170403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4pPr>
            <a:lvl5pPr marL="153720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0005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u="none" dirty="0">
                <a:solidFill>
                  <a:schemeClr val="tx1"/>
                </a:solidFill>
                <a:cs typeface="Arial" panose="020B0604020202020204" pitchFamily="34" charset="0"/>
              </a:rPr>
              <a:t>Tax pro tools requiring ID.me</a:t>
            </a:r>
            <a:r>
              <a:rPr lang="en-US" b="0" u="none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en-US" u="none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0" u="none" dirty="0">
                <a:solidFill>
                  <a:schemeClr val="tx1"/>
                </a:solidFill>
                <a:cs typeface="Arial" panose="020B0604020202020204" pitchFamily="34" charset="0"/>
              </a:rPr>
              <a:t>E-file application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cs typeface="Arial" panose="020B0604020202020204" pitchFamily="34" charset="0"/>
              </a:rPr>
              <a:t>IRS e-Services programs, including the Transcript Delivery System (TDS)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cs typeface="Arial" panose="020B0604020202020204" pitchFamily="34" charset="0"/>
              </a:rPr>
              <a:t>IRS e-mailbox (Secure Object Repository)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cs typeface="Arial" panose="020B0604020202020204" pitchFamily="34" charset="0"/>
              </a:rPr>
              <a:t>Tax Pro Account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cs typeface="Arial" panose="020B0604020202020204" pitchFamily="34" charset="0"/>
              </a:rPr>
              <a:t>Submit 2848/8821 online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cs typeface="Arial"/>
              </a:rPr>
              <a:t>IRS Secure Messaging</a:t>
            </a:r>
            <a:endParaRPr lang="en-US" b="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62DC63-3A18-5F5A-3EE6-743D4C363E04}"/>
              </a:ext>
            </a:extLst>
          </p:cNvPr>
          <p:cNvSpPr txBox="1"/>
          <p:nvPr/>
        </p:nvSpPr>
        <p:spPr>
          <a:xfrm>
            <a:off x="396599" y="4281597"/>
            <a:ext cx="8778350" cy="22467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cs typeface="Arial" panose="020B0604020202020204" pitchFamily="34" charset="0"/>
              </a:rPr>
              <a:t>Don’t require ID.me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: (require one-time authentication with taxpayer filing information)</a:t>
            </a:r>
          </a:p>
          <a:p>
            <a:pPr marL="808485" lvl="1" indent="-34290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chemeClr val="tx1"/>
                </a:solidFill>
                <a:cs typeface="Arial"/>
              </a:rPr>
              <a:t>“Where’s my refund?”</a:t>
            </a:r>
            <a:r>
              <a:rPr lang="en-US" sz="2000" dirty="0">
                <a:solidFill>
                  <a:schemeClr val="tx1"/>
                </a:solidFill>
                <a:cs typeface="Arial"/>
              </a:rPr>
              <a:t> and “Where’s my amended return?”</a:t>
            </a:r>
          </a:p>
          <a:p>
            <a:pPr marL="808485" lvl="1" indent="-34290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chemeClr val="tx1"/>
                </a:solidFill>
                <a:cs typeface="Arial" panose="020B0604020202020204" pitchFamily="34" charset="0"/>
              </a:rPr>
              <a:t>“IRS Direct Pay”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chemeClr val="tx1"/>
                </a:solidFill>
                <a:cs typeface="Arial" panose="020B0604020202020204" pitchFamily="34" charset="0"/>
              </a:rPr>
              <a:t>No authentication required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pPr marL="808485" lvl="1" indent="-34290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chemeClr val="tx1"/>
                </a:solidFill>
                <a:cs typeface="Arial" panose="020B0604020202020204" pitchFamily="34" charset="0"/>
              </a:rPr>
              <a:t>IRS “Document Upload Tool”</a:t>
            </a:r>
          </a:p>
          <a:p>
            <a:pPr marL="808485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IRS “Get Transcript” by mail tool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EA406E-C99F-35F5-BCA3-678A4412875A}"/>
              </a:ext>
            </a:extLst>
          </p:cNvPr>
          <p:cNvSpPr/>
          <p:nvPr/>
        </p:nvSpPr>
        <p:spPr>
          <a:xfrm>
            <a:off x="396599" y="1270000"/>
            <a:ext cx="4675890" cy="28045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  <a:cs typeface="Arial" panose="020B0604020202020204" pitchFamily="34" charset="0"/>
              </a:rPr>
              <a:t>Taxpayer tools requiring ID.me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/>
                </a:solidFill>
                <a:cs typeface="Arial" panose="020B0604020202020204" pitchFamily="34" charset="0"/>
              </a:rPr>
              <a:t>INDIVIDUAL taxpayer online account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/>
                </a:solidFill>
                <a:cs typeface="Arial" panose="020B0604020202020204" pitchFamily="34" charset="0"/>
              </a:rPr>
              <a:t>BUSINESS taxpayer online account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/>
                </a:solidFill>
                <a:cs typeface="Arial" panose="020B0604020202020204" pitchFamily="34" charset="0"/>
              </a:rPr>
              <a:t>IRS Secure Messaging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Get an IP PIN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/>
                </a:solidFill>
                <a:cs typeface="Arial" panose="020B0604020202020204" pitchFamily="34" charset="0"/>
              </a:rPr>
              <a:t>IRS Online Payment Agreement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ID Verification</a:t>
            </a:r>
          </a:p>
          <a:p>
            <a:pPr marL="342900" indent="-342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TIN matching</a:t>
            </a:r>
            <a:endParaRPr 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056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8CFEC-E7CA-6312-0932-76F28F58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ID.me: Creating an IRS Online Account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4296E0-C114-8BFE-674A-6F2F17F90DE5}"/>
              </a:ext>
            </a:extLst>
          </p:cNvPr>
          <p:cNvSpPr txBox="1">
            <a:spLocks/>
          </p:cNvSpPr>
          <p:nvPr/>
        </p:nvSpPr>
        <p:spPr>
          <a:xfrm>
            <a:off x="485488" y="1504732"/>
            <a:ext cx="5418666" cy="43988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dirty="0">
                <a:solidFill>
                  <a:schemeClr val="tx1"/>
                </a:solidFill>
              </a:rPr>
              <a:t>Steps to create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262882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Go to any IRS online tool home page: </a:t>
            </a:r>
          </a:p>
          <a:p>
            <a:pPr marL="697975" lvl="1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Example: online account: </a:t>
            </a:r>
            <a:r>
              <a:rPr lang="en-US" sz="20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https://www.irs.gov/payments/your-online-account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</a:p>
          <a:p>
            <a:pPr marL="262882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Select “Create an account”</a:t>
            </a:r>
          </a:p>
          <a:p>
            <a:pPr marL="262882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Register and authenticate using ID.me verification service</a:t>
            </a:r>
          </a:p>
          <a:p>
            <a:pPr marL="262882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Once verified – you have an IRS online account!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8698B9-AB09-206A-A18F-8A5BAC30DF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154" y="1504732"/>
            <a:ext cx="5226819" cy="43243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44A4C9-7033-45D1-F750-DE359337326F}"/>
              </a:ext>
            </a:extLst>
          </p:cNvPr>
          <p:cNvSpPr/>
          <p:nvPr/>
        </p:nvSpPr>
        <p:spPr>
          <a:xfrm>
            <a:off x="875193" y="6016486"/>
            <a:ext cx="8017566" cy="4638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90000" bIns="90000" rtlCol="0" anchor="t"/>
          <a:lstStyle/>
          <a:p>
            <a:pPr algn="ctr"/>
            <a:r>
              <a:rPr lang="en-US" sz="2000" dirty="0">
                <a:solidFill>
                  <a:schemeClr val="tx2"/>
                </a:solidFill>
                <a:cs typeface="Arial" panose="020B0604020202020204" pitchFamily="34" charset="0"/>
              </a:rPr>
              <a:t>Your ID.me login is used for ALL IRS authenticated applications!</a:t>
            </a:r>
          </a:p>
        </p:txBody>
      </p:sp>
    </p:spTree>
    <p:extLst>
      <p:ext uri="{BB962C8B-B14F-4D97-AF65-F5344CB8AC3E}">
        <p14:creationId xmlns:p14="http://schemas.microsoft.com/office/powerpoint/2010/main" val="4181819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CAC24-9079-63C1-765D-D59CAB124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9A0B52-1E9C-8DE9-061F-0437DFD47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470" y="1451728"/>
            <a:ext cx="4893532" cy="4589633"/>
          </a:xfrm>
        </p:spPr>
        <p:txBody>
          <a:bodyPr>
            <a:normAutofit/>
          </a:bodyPr>
          <a:lstStyle/>
          <a:p>
            <a:r>
              <a:rPr lang="en-US" sz="2800" b="1" dirty="0"/>
              <a:t>What is the most used IRS online tool?</a:t>
            </a:r>
          </a:p>
          <a:p>
            <a:endParaRPr lang="en-US" sz="2800" dirty="0"/>
          </a:p>
          <a:p>
            <a:pPr marL="514350" indent="-514350">
              <a:buAutoNum type="alphaLcPeriod"/>
            </a:pPr>
            <a:r>
              <a:rPr lang="en-US" sz="2400" dirty="0"/>
              <a:t>Individual online account</a:t>
            </a:r>
          </a:p>
          <a:p>
            <a:pPr marL="514350" indent="-514350">
              <a:buAutoNum type="alphaLcPeriod"/>
            </a:pPr>
            <a:r>
              <a:rPr lang="en-US" sz="2400" dirty="0"/>
              <a:t>Business online account</a:t>
            </a:r>
          </a:p>
          <a:p>
            <a:pPr marL="514350" indent="-514350">
              <a:buAutoNum type="alphaLcPeriod"/>
            </a:pPr>
            <a:r>
              <a:rPr lang="en-US" sz="2400" dirty="0"/>
              <a:t>Tax pro online account</a:t>
            </a:r>
          </a:p>
          <a:p>
            <a:pPr marL="514350" indent="-514350">
              <a:buAutoNum type="alphaLcPeriod"/>
            </a:pPr>
            <a:r>
              <a:rPr lang="en-US" sz="2400" dirty="0"/>
              <a:t>“Where’s my refund?”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AD633E-B049-7840-89FC-D86249A28CE1}"/>
              </a:ext>
            </a:extLst>
          </p:cNvPr>
          <p:cNvSpPr txBox="1"/>
          <p:nvPr/>
        </p:nvSpPr>
        <p:spPr>
          <a:xfrm>
            <a:off x="622169" y="1791093"/>
            <a:ext cx="290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Poll Question #2</a:t>
            </a:r>
          </a:p>
        </p:txBody>
      </p:sp>
    </p:spTree>
    <p:extLst>
      <p:ext uri="{BB962C8B-B14F-4D97-AF65-F5344CB8AC3E}">
        <p14:creationId xmlns:p14="http://schemas.microsoft.com/office/powerpoint/2010/main" val="3326385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CD10E-75BC-6794-1EF2-1E9CFCE4F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EEBE-F0A4-D1B7-4346-45DB54D7C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Working with the IRS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/>
              </a:rPr>
              <a:t>IRS goes digital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Online Services Update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Secure Access Digital Identity (SADI)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highlight>
                  <a:srgbClr val="FFFF00"/>
                </a:highlight>
                <a:cs typeface="Arial" panose="020B0604020202020204" pitchFamily="34" charset="0"/>
              </a:rPr>
              <a:t>IRS Online Accounts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Other tools for tax pros and taxpayers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IRS e-Services: SOR and TDS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Transcripts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Overview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  <a:buSzPct val="100000"/>
            </a:pPr>
            <a:r>
              <a:rPr lang="en-US" sz="2200" dirty="0">
                <a:cs typeface="Arial" panose="020B0604020202020204" pitchFamily="34" charset="0"/>
              </a:rPr>
              <a:t>Best Practices, Tips, and Common uses for transcripts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Proactive Client Support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/>
              </a:rPr>
              <a:t>Monitoring your client’s IRS activity</a:t>
            </a:r>
          </a:p>
        </p:txBody>
      </p:sp>
    </p:spTree>
    <p:extLst>
      <p:ext uri="{BB962C8B-B14F-4D97-AF65-F5344CB8AC3E}">
        <p14:creationId xmlns:p14="http://schemas.microsoft.com/office/powerpoint/2010/main" val="3309258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07CA05-3E6C-0354-4512-0E90080C0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 dirty="0"/>
              <a:t>Tax Controversy and Tax Administration</a:t>
            </a:r>
          </a:p>
          <a:p>
            <a:pPr lvl="0"/>
            <a:r>
              <a:rPr lang="en-US" sz="2000" dirty="0"/>
              <a:t>IRS Compliance: 19 years</a:t>
            </a:r>
          </a:p>
          <a:p>
            <a:pPr lvl="0"/>
            <a:r>
              <a:rPr lang="en-US" sz="2000" dirty="0"/>
              <a:t>Controversy practice and software development: since 2006</a:t>
            </a:r>
          </a:p>
          <a:p>
            <a:pPr lvl="0"/>
            <a:r>
              <a:rPr lang="en-US" sz="2000" dirty="0"/>
              <a:t>Frequent author and CPE instructor in tax controversy and post-filing best practices</a:t>
            </a:r>
          </a:p>
          <a:p>
            <a:pPr lvl="0"/>
            <a:r>
              <a:rPr lang="en-US" sz="2000" dirty="0"/>
              <a:t>Former Chair, IRS Electronic Tax Administration Advisory Committee (ETAAC)</a:t>
            </a:r>
          </a:p>
          <a:p>
            <a:pPr lvl="0"/>
            <a:r>
              <a:rPr lang="en-US" sz="2000" dirty="0"/>
              <a:t>Former NC Representative, IRS Taxpayer Advocacy Panel (TAP)</a:t>
            </a:r>
          </a:p>
          <a:p>
            <a:pPr lvl="0"/>
            <a:r>
              <a:rPr lang="en-US" sz="2000" dirty="0"/>
              <a:t>Twice honored in Accounting Today’s Top 100 Most Influential People in Accounting</a:t>
            </a:r>
          </a:p>
        </p:txBody>
      </p:sp>
    </p:spTree>
    <p:extLst>
      <p:ext uri="{BB962C8B-B14F-4D97-AF65-F5344CB8AC3E}">
        <p14:creationId xmlns:p14="http://schemas.microsoft.com/office/powerpoint/2010/main" val="1547396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BBCC-864E-2D11-A90E-E4B1CD107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IRS Online Services: Accounts and Digital Tools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CE6844-4947-392B-D627-DC285BB03F69}"/>
              </a:ext>
            </a:extLst>
          </p:cNvPr>
          <p:cNvGrpSpPr/>
          <p:nvPr/>
        </p:nvGrpSpPr>
        <p:grpSpPr>
          <a:xfrm>
            <a:off x="417322" y="2777302"/>
            <a:ext cx="11264597" cy="1515165"/>
            <a:chOff x="446041" y="1935059"/>
            <a:chExt cx="11264597" cy="18946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C76D611-A13D-09F0-8E82-0D1908A3EC7D}"/>
                </a:ext>
              </a:extLst>
            </p:cNvPr>
            <p:cNvSpPr/>
            <p:nvPr/>
          </p:nvSpPr>
          <p:spPr>
            <a:xfrm>
              <a:off x="446041" y="1935059"/>
              <a:ext cx="2691740" cy="1865416"/>
            </a:xfrm>
            <a:prstGeom prst="roundRect">
              <a:avLst/>
            </a:prstGeom>
            <a:ln w="76200"/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dirty="0">
                  <a:cs typeface="Arial"/>
                </a:rPr>
                <a:t>Individual online account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69FFF13-0548-7741-F691-6D63039C8837}"/>
                </a:ext>
              </a:extLst>
            </p:cNvPr>
            <p:cNvSpPr/>
            <p:nvPr/>
          </p:nvSpPr>
          <p:spPr>
            <a:xfrm>
              <a:off x="3303660" y="1935059"/>
              <a:ext cx="2691740" cy="1865416"/>
            </a:xfrm>
            <a:prstGeom prst="roundRect">
              <a:avLst/>
            </a:prstGeom>
            <a:ln w="76200"/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dirty="0">
                  <a:cs typeface="Arial"/>
                </a:rPr>
                <a:t>Business online account</a:t>
              </a:r>
              <a:endParaRPr lang="en-US" sz="2400" dirty="0"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4B03481-9312-5F73-FCA9-C07489C3F1F7}"/>
                </a:ext>
              </a:extLst>
            </p:cNvPr>
            <p:cNvSpPr/>
            <p:nvPr/>
          </p:nvSpPr>
          <p:spPr>
            <a:xfrm>
              <a:off x="6161279" y="1964326"/>
              <a:ext cx="2691740" cy="1865416"/>
            </a:xfrm>
            <a:prstGeom prst="roundRect">
              <a:avLst/>
            </a:prstGeom>
            <a:ln w="76200"/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400" dirty="0">
                  <a:cs typeface="Arial"/>
                </a:rPr>
                <a:t>Tax Pro online account</a:t>
              </a:r>
              <a:endParaRPr lang="en-US" sz="2400" dirty="0"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2E233ED-63E7-CBD9-24EC-740B2899EF26}"/>
                </a:ext>
              </a:extLst>
            </p:cNvPr>
            <p:cNvSpPr/>
            <p:nvPr/>
          </p:nvSpPr>
          <p:spPr>
            <a:xfrm>
              <a:off x="9018898" y="1935059"/>
              <a:ext cx="2691740" cy="1865416"/>
            </a:xfrm>
            <a:prstGeom prst="roundRect">
              <a:avLst/>
            </a:prstGeom>
            <a:ln w="571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cs typeface="Arial" panose="020B0604020202020204" pitchFamily="34" charset="0"/>
                </a:rPr>
                <a:t>IRS e-Services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cs typeface="Arial" panose="020B0604020202020204" pitchFamily="34" charset="0"/>
                </a:rPr>
                <a:t>SOR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cs typeface="Arial" panose="020B0604020202020204" pitchFamily="34" charset="0"/>
                </a:rPr>
                <a:t>TDS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cs typeface="Arial" panose="020B0604020202020204" pitchFamily="34" charset="0"/>
                </a:rPr>
                <a:t>E-file application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1B3960-E4CF-AAEA-2873-6DB6390E6AD4}"/>
              </a:ext>
            </a:extLst>
          </p:cNvPr>
          <p:cNvSpPr/>
          <p:nvPr/>
        </p:nvSpPr>
        <p:spPr>
          <a:xfrm>
            <a:off x="417322" y="5226784"/>
            <a:ext cx="11372603" cy="600531"/>
          </a:xfrm>
          <a:prstGeom prst="round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cs typeface="Arial"/>
              </a:rPr>
              <a:t>Standalone online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FD35E4-9744-5492-A129-A85B649D4CF3}"/>
              </a:ext>
            </a:extLst>
          </p:cNvPr>
          <p:cNvSpPr txBox="1"/>
          <p:nvPr/>
        </p:nvSpPr>
        <p:spPr>
          <a:xfrm>
            <a:off x="1066583" y="5895228"/>
            <a:ext cx="854303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dirty="0">
                <a:cs typeface="Arial"/>
              </a:rPr>
              <a:t>Online tools change often:</a:t>
            </a:r>
            <a:r>
              <a:rPr lang="en-US" sz="220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2200" dirty="0">
                <a:solidFill>
                  <a:schemeClr val="accent1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https://www.irs.gov/help/tools</a:t>
            </a:r>
            <a:r>
              <a:rPr lang="en-US" sz="2200" dirty="0">
                <a:solidFill>
                  <a:schemeClr val="accent1"/>
                </a:solidFill>
                <a:cs typeface="Arial"/>
              </a:rPr>
              <a:t> </a:t>
            </a: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A8192DCF-9FE0-6242-0ADB-76E3039A3110}"/>
              </a:ext>
            </a:extLst>
          </p:cNvPr>
          <p:cNvSpPr/>
          <p:nvPr/>
        </p:nvSpPr>
        <p:spPr>
          <a:xfrm>
            <a:off x="2981683" y="4653756"/>
            <a:ext cx="5888996" cy="56254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C45B3948-7AF4-5FEF-2F7C-85FD09B34240}"/>
              </a:ext>
            </a:extLst>
          </p:cNvPr>
          <p:cNvSpPr/>
          <p:nvPr/>
        </p:nvSpPr>
        <p:spPr>
          <a:xfrm rot="16200000">
            <a:off x="5821446" y="-1023379"/>
            <a:ext cx="209468" cy="11191413"/>
          </a:xfrm>
          <a:prstGeom prst="leftBrac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oogle Shape;890;g2cef620b7c2_3_424">
            <a:extLst>
              <a:ext uri="{FF2B5EF4-FFF2-40B4-BE49-F238E27FC236}">
                <a16:creationId xmlns:a16="http://schemas.microsoft.com/office/drawing/2014/main" id="{3237916B-18A0-7E35-5A3F-7CB4CAA4C00C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790" y="1297336"/>
            <a:ext cx="2093664" cy="1352052"/>
          </a:xfrm>
          <a:prstGeom prst="rect">
            <a:avLst/>
          </a:prstGeom>
          <a:ln>
            <a:solidFill>
              <a:schemeClr val="tx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384009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0F23D-C134-E95F-4357-907EB4FBC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Taxpayer “Your Online Account” - Login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B40C98-6AAF-FB8B-A75B-52AC7DF5BE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91" y="1524701"/>
            <a:ext cx="7024517" cy="4319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B769EC-44E7-9296-CA74-D175F25B90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617" y="1511392"/>
            <a:ext cx="3436049" cy="4332984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112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CEA3-BFF3-379A-1668-958BB1EB5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33" y="609600"/>
            <a:ext cx="9219141" cy="1320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Taxpayer “Your Online Account” Feature: Status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D5B5-8AB9-9116-DA63-F7620CE8FF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4" y="1930400"/>
            <a:ext cx="6193366" cy="4111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231D21C-EFA3-915A-23F7-AEF611782990}"/>
              </a:ext>
            </a:extLst>
          </p:cNvPr>
          <p:cNvSpPr/>
          <p:nvPr/>
        </p:nvSpPr>
        <p:spPr>
          <a:xfrm>
            <a:off x="7307576" y="2969088"/>
            <a:ext cx="2662320" cy="185592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Some taxpayers will be able to “chat” with the IRS through the account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C985C-F77C-4260-BA4B-0D8ED10E28AE}"/>
              </a:ext>
            </a:extLst>
          </p:cNvPr>
          <p:cNvSpPr txBox="1"/>
          <p:nvPr/>
        </p:nvSpPr>
        <p:spPr>
          <a:xfrm>
            <a:off x="2222104" y="4653806"/>
            <a:ext cx="151945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IN" sz="1600" dirty="0">
                <a:cs typeface="Arial" panose="020B0604020202020204" pitchFamily="34" charset="0"/>
              </a:rPr>
              <a:t>The payoff amount, updated for the current calendar day</a:t>
            </a:r>
            <a:endParaRPr lang="en-US" sz="1600" dirty="0"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B79783-6BF6-DAF2-64B4-D82CDFC26B69}"/>
              </a:ext>
            </a:extLst>
          </p:cNvPr>
          <p:cNvCxnSpPr>
            <a:cxnSpLocks/>
          </p:cNvCxnSpPr>
          <p:nvPr/>
        </p:nvCxnSpPr>
        <p:spPr>
          <a:xfrm flipH="1" flipV="1">
            <a:off x="1943100" y="3708400"/>
            <a:ext cx="1038731" cy="787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282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FDD82-DADB-3223-B148-6EE1DADC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Taxpayer “Your Online Account” Features: Account Balance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097D5-625A-336F-5B78-CC9851F319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96" y="1830388"/>
            <a:ext cx="8116415" cy="4551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C4988C-941E-88AE-9CB6-7A65CC71317E}"/>
              </a:ext>
            </a:extLst>
          </p:cNvPr>
          <p:cNvSpPr txBox="1"/>
          <p:nvPr/>
        </p:nvSpPr>
        <p:spPr>
          <a:xfrm>
            <a:off x="3094882" y="2828507"/>
            <a:ext cx="457455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N" sz="2000" dirty="0">
                <a:cs typeface="Arial" panose="020B0604020202020204" pitchFamily="34" charset="0"/>
              </a:rPr>
              <a:t>The balance owed for each tax year(s)</a:t>
            </a:r>
            <a:endParaRPr lang="en-US" sz="2800" dirty="0"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3921968-C95B-E0D1-BD0F-56151F3C6101}"/>
              </a:ext>
            </a:extLst>
          </p:cNvPr>
          <p:cNvCxnSpPr>
            <a:cxnSpLocks/>
          </p:cNvCxnSpPr>
          <p:nvPr/>
        </p:nvCxnSpPr>
        <p:spPr>
          <a:xfrm>
            <a:off x="5382159" y="3350239"/>
            <a:ext cx="2100633" cy="8600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DA6B4E4-AB0B-7465-164A-2D036C8D1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812" y="3150051"/>
            <a:ext cx="5226920" cy="630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52D659-318E-53E3-65C8-4ED332A91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244" y="3673147"/>
            <a:ext cx="2705478" cy="857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851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BEA8-8E47-C15C-D515-DC332078D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Taxpayer “Your Online Account” Features: Payment Options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EDE486-390B-C6F0-2AEA-0112F94743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998" y="1846310"/>
            <a:ext cx="4474044" cy="45312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C313AF-AF8B-D83F-0ED0-2E0E4B2E85BF}"/>
              </a:ext>
            </a:extLst>
          </p:cNvPr>
          <p:cNvSpPr/>
          <p:nvPr/>
        </p:nvSpPr>
        <p:spPr>
          <a:xfrm>
            <a:off x="866384" y="2950990"/>
            <a:ext cx="1436112" cy="8665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cs typeface="Arial" panose="020B0604020202020204" pitchFamily="34" charset="0"/>
              </a:rPr>
              <a:t>Access IRS Direct Pay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68C77A-97EE-5C98-C939-4F7F85A4BDBE}"/>
              </a:ext>
            </a:extLst>
          </p:cNvPr>
          <p:cNvSpPr/>
          <p:nvPr/>
        </p:nvSpPr>
        <p:spPr>
          <a:xfrm>
            <a:off x="7804166" y="2079001"/>
            <a:ext cx="1685692" cy="13052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Access IRS Online Payment Agreement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6A75FD-55E9-42D8-C873-E1C8F45534C0}"/>
              </a:ext>
            </a:extLst>
          </p:cNvPr>
          <p:cNvSpPr/>
          <p:nvPr/>
        </p:nvSpPr>
        <p:spPr>
          <a:xfrm>
            <a:off x="8007544" y="4633576"/>
            <a:ext cx="2092094" cy="10772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Access IRS OIC </a:t>
            </a:r>
            <a:br>
              <a:rPr lang="en-US" sz="2000" dirty="0">
                <a:cs typeface="Arial" panose="020B0604020202020204" pitchFamily="34" charset="0"/>
              </a:rPr>
            </a:br>
            <a:r>
              <a:rPr lang="en-US" sz="2000" dirty="0">
                <a:cs typeface="Arial" panose="020B0604020202020204" pitchFamily="34" charset="0"/>
              </a:rPr>
              <a:t>Pre-qualifier tool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9C49DF-6E92-CBC0-AD7B-23AE4A20F79C}"/>
              </a:ext>
            </a:extLst>
          </p:cNvPr>
          <p:cNvCxnSpPr>
            <a:cxnSpLocks/>
          </p:cNvCxnSpPr>
          <p:nvPr/>
        </p:nvCxnSpPr>
        <p:spPr>
          <a:xfrm>
            <a:off x="1834716" y="3914611"/>
            <a:ext cx="1551063" cy="126838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AAA917-4D43-D1AD-7FB4-0E21BE1D3274}"/>
              </a:ext>
            </a:extLst>
          </p:cNvPr>
          <p:cNvCxnSpPr>
            <a:cxnSpLocks/>
          </p:cNvCxnSpPr>
          <p:nvPr/>
        </p:nvCxnSpPr>
        <p:spPr>
          <a:xfrm flipH="1">
            <a:off x="7094396" y="3384255"/>
            <a:ext cx="824248" cy="17879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AAC067-4102-30CB-D9DE-8AC6CE234DA7}"/>
              </a:ext>
            </a:extLst>
          </p:cNvPr>
          <p:cNvCxnSpPr>
            <a:cxnSpLocks/>
          </p:cNvCxnSpPr>
          <p:nvPr/>
        </p:nvCxnSpPr>
        <p:spPr>
          <a:xfrm flipH="1">
            <a:off x="3835400" y="5448300"/>
            <a:ext cx="3968766" cy="800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784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1E508-C212-2ECF-8B24-ADA5ECE79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Taxpayer “Your Online Account” Features: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Payment Activity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78A6C-D3FE-704F-A4DA-325D6BE9FD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316" y="1946930"/>
            <a:ext cx="5109732" cy="4691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13BF89-8481-7A64-85F2-87CADB2F0F91}"/>
              </a:ext>
            </a:extLst>
          </p:cNvPr>
          <p:cNvSpPr txBox="1"/>
          <p:nvPr/>
        </p:nvSpPr>
        <p:spPr>
          <a:xfrm>
            <a:off x="4739400" y="2743200"/>
            <a:ext cx="290600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N" sz="2000" dirty="0">
                <a:cs typeface="Arial" panose="020B0604020202020204" pitchFamily="34" charset="0"/>
              </a:rPr>
              <a:t>Payments made in past </a:t>
            </a:r>
            <a:br>
              <a:rPr lang="en-IN" sz="2000" dirty="0">
                <a:cs typeface="Arial" panose="020B0604020202020204" pitchFamily="34" charset="0"/>
              </a:rPr>
            </a:br>
            <a:r>
              <a:rPr lang="en-IN" sz="2000" dirty="0">
                <a:cs typeface="Arial" panose="020B0604020202020204" pitchFamily="34" charset="0"/>
              </a:rPr>
              <a:t>5 years</a:t>
            </a:r>
            <a:endParaRPr lang="en-US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356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8AFBA-120F-2511-E77A-1680CDD32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E58F1-A67E-21FB-1E27-449455571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Taxpayer “Your Online Account” Features: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Payment Activity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DB55A-875F-D027-060B-66D4959A30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213" y="1336916"/>
            <a:ext cx="4096387" cy="4911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198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4143E-FB6C-0D8A-D71E-9C059DA6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B3E8-0330-78B5-3786-528114D3B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65" y="3889430"/>
            <a:ext cx="3507977" cy="2202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63A3EB-8074-D8C8-62F5-999223FB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45574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Taxpayer “Your Online Account” Features: Tax Records and Status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66B79-5017-FB5B-0A5F-A0D75D332E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368" y="1647492"/>
            <a:ext cx="8706726" cy="2202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EA621E-B10C-53C9-B254-F7D7E9E1A8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5784" y="3044492"/>
            <a:ext cx="2808933" cy="2973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85BEB-B0C9-EC97-98B0-9F1A3D015C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521" y="4055082"/>
            <a:ext cx="5336263" cy="1944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5B5BFA-99BB-E1F0-36CA-80C7735C0FFA}"/>
              </a:ext>
            </a:extLst>
          </p:cNvPr>
          <p:cNvSpPr/>
          <p:nvPr/>
        </p:nvSpPr>
        <p:spPr>
          <a:xfrm>
            <a:off x="5299076" y="4531077"/>
            <a:ext cx="2520641" cy="6138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Status of open mail audits.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C57DF8-CA6F-C4E5-35CD-4377D0276D86}"/>
              </a:ext>
            </a:extLst>
          </p:cNvPr>
          <p:cNvSpPr/>
          <p:nvPr/>
        </p:nvSpPr>
        <p:spPr>
          <a:xfrm>
            <a:off x="8795784" y="4740077"/>
            <a:ext cx="2808933" cy="4704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cs typeface="Arial" panose="020B0604020202020204" pitchFamily="34" charset="0"/>
              </a:rPr>
              <a:t>“Where’s My Refund?” tool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19062A-0F79-A6E8-8108-A899C14630CB}"/>
              </a:ext>
            </a:extLst>
          </p:cNvPr>
          <p:cNvSpPr/>
          <p:nvPr/>
        </p:nvSpPr>
        <p:spPr>
          <a:xfrm>
            <a:off x="778325" y="4876314"/>
            <a:ext cx="1238686" cy="946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cs typeface="Arial" panose="020B0604020202020204" pitchFamily="34" charset="0"/>
              </a:rPr>
              <a:t>Access to IRS Transcripts &amp; Compliance Report</a:t>
            </a:r>
          </a:p>
        </p:txBody>
      </p:sp>
    </p:spTree>
    <p:extLst>
      <p:ext uri="{BB962C8B-B14F-4D97-AF65-F5344CB8AC3E}">
        <p14:creationId xmlns:p14="http://schemas.microsoft.com/office/powerpoint/2010/main" val="1473445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28030-34E2-6BD4-9B36-AE3529FE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for 2025: Information Returns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F2DDD-6F80-9E05-2AD2-49B319D1E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03498"/>
            <a:ext cx="5050366" cy="5314802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2023 and 2024 tax years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Many IRS forms as they are filed DURING tax season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Form 1095-A also!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W-2s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1099s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Some exclusions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dirty="0"/>
              <a:t>Full list here: </a:t>
            </a:r>
            <a:r>
              <a:rPr lang="en-US" dirty="0">
                <a:hlinkClick r:id="rId2"/>
              </a:rPr>
              <a:t>https://www.irs.gov/payments/online-account-for-individuals-frequently-asked-questions</a:t>
            </a:r>
            <a:r>
              <a:rPr lang="en-US" dirty="0"/>
              <a:t> 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9D0B8-9FC4-3DA1-7BCB-8CF7E643F7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03498"/>
            <a:ext cx="2451100" cy="48671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B289D7-06A0-D901-E9B5-17CC82BF9E4F}"/>
              </a:ext>
            </a:extLst>
          </p:cNvPr>
          <p:cNvSpPr/>
          <p:nvPr/>
        </p:nvSpPr>
        <p:spPr>
          <a:xfrm>
            <a:off x="6197600" y="4246943"/>
            <a:ext cx="2552796" cy="21618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05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025B-F468-087C-A498-F590BFFE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Status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1E678-B09B-FA88-B199-4F81919D7A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269999"/>
            <a:ext cx="8695266" cy="5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0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19F05B-E467-F2B4-862C-D981D7F7B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Expectation: financial service providers have modern online tools to serve their customers.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2025, approximately 164M individuals and over 20M business and specialty taxpayers will file a return with the IRS.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Each year, approximately 40% of taxpayers must interact with the IRS outside of filing a tax return.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IRS is moving to a digital-first service model….adding many online features for taxpayers and tax pros.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Tax pros are more relying on IRS transcripts to help their clients with IRS issues and information. In 2024, tax pros downloaded/used over 1.47 billion transcripts.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4D2AD1-979B-6914-64FF-03E03C6D3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94" y="3048143"/>
            <a:ext cx="3455821" cy="22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8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1B980D-956B-8468-8653-2A73A17EB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7" y="1600200"/>
            <a:ext cx="5458987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9CE12F-AA78-1EE7-C943-DEE48762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59" y="461966"/>
            <a:ext cx="8596668" cy="1320800"/>
          </a:xfrm>
        </p:spPr>
        <p:txBody>
          <a:bodyPr/>
          <a:lstStyle/>
          <a:p>
            <a:r>
              <a:rPr lang="en-US" dirty="0"/>
              <a:t>Taxpayer “Your Online Account” Features: Transcripts/Compliance Report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2AA6BD-E41A-5B72-E2B7-8FAFE7DB0F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8346" y="1638300"/>
            <a:ext cx="3246592" cy="42852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A1CE81-0C01-0D22-7C37-81AA5452619D}"/>
              </a:ext>
            </a:extLst>
          </p:cNvPr>
          <p:cNvSpPr txBox="1"/>
          <p:nvPr/>
        </p:nvSpPr>
        <p:spPr>
          <a:xfrm>
            <a:off x="4676996" y="2175959"/>
            <a:ext cx="2855612" cy="378565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cs typeface="Arial" panose="020B0604020202020204" pitchFamily="34" charset="0"/>
              </a:rPr>
              <a:t>Transcripts: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Return transcript: current and past three years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Record of account: current and past three years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Account: current and past 5 years</a:t>
            </a:r>
          </a:p>
          <a:p>
            <a:pPr marL="285750" indent="-28575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Wage/Income: current and past 9 years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9A378D-0939-FC0F-F8B7-63C8B5D7E58C}"/>
              </a:ext>
            </a:extLst>
          </p:cNvPr>
          <p:cNvSpPr/>
          <p:nvPr/>
        </p:nvSpPr>
        <p:spPr>
          <a:xfrm>
            <a:off x="2213203" y="1962216"/>
            <a:ext cx="714232" cy="2539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079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F3A6B-A581-04CA-C47B-9FF1572F6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60F2D-957B-FD08-4163-087F0926E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Taxpayer “Your Online Account” Features: Notices/Letters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75A71-B963-C25B-E4EC-64CB6694D848}"/>
              </a:ext>
            </a:extLst>
          </p:cNvPr>
          <p:cNvSpPr txBox="1"/>
          <p:nvPr/>
        </p:nvSpPr>
        <p:spPr>
          <a:xfrm>
            <a:off x="925255" y="2414703"/>
            <a:ext cx="4325495" cy="298543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 pitchFamily="34" charset="0"/>
              </a:rPr>
              <a:t>2025: 270+ Notices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 pitchFamily="34" charset="0"/>
              </a:rPr>
              <a:t>The IRS plans to periodically release more notices to the online account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2B689-F0BC-E34B-251D-105D1C0DB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938" y="1438508"/>
            <a:ext cx="5670807" cy="4690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716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808BB-E21A-3A99-25A1-8FA0FBA2F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2C338-A0D6-DEEE-ACA6-57F71610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Taxpayer “Your Online Account” Features: Forms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52F3DF-A7C4-915B-BEC8-3E74A98C1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825" y="1567146"/>
            <a:ext cx="4956593" cy="4460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65F196-3F98-E533-8C85-3798F7AD04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930400"/>
            <a:ext cx="3604366" cy="44600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264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490A-E56B-D9DC-B6B0-F28053DD1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A8BA6-9D1F-1B2F-ADCE-1FFADD509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82" y="396658"/>
            <a:ext cx="8596668" cy="1320800"/>
          </a:xfrm>
        </p:spPr>
        <p:txBody>
          <a:bodyPr/>
          <a:lstStyle/>
          <a:p>
            <a:r>
              <a:rPr lang="en-US" dirty="0"/>
              <a:t>Taxpayer “Your Online Account” Features: Authorizations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109B8E-D0F4-A287-8D0E-FBCF502846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69" y="1985936"/>
            <a:ext cx="4619130" cy="4078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3F4984-1B43-D38C-03BF-3C69F21818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949" y="1402915"/>
            <a:ext cx="4750834" cy="44790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B32AB9-BB26-9CBD-D1B7-81D20AF7F0B1}"/>
              </a:ext>
            </a:extLst>
          </p:cNvPr>
          <p:cNvSpPr/>
          <p:nvPr/>
        </p:nvSpPr>
        <p:spPr>
          <a:xfrm>
            <a:off x="3930529" y="2855502"/>
            <a:ext cx="1994420" cy="13597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Taxpayers can sign a Form 2848 or 8821 online</a:t>
            </a:r>
          </a:p>
          <a:p>
            <a:r>
              <a:rPr lang="en-US" sz="1800" dirty="0">
                <a:solidFill>
                  <a:schemeClr val="tx1"/>
                </a:solidFill>
                <a:cs typeface="Arial" panose="020B0604020202020204" pitchFamily="34" charset="0"/>
              </a:rPr>
              <a:t>(cannot revoke)</a:t>
            </a:r>
          </a:p>
        </p:txBody>
      </p:sp>
    </p:spTree>
    <p:extLst>
      <p:ext uri="{BB962C8B-B14F-4D97-AF65-F5344CB8AC3E}">
        <p14:creationId xmlns:p14="http://schemas.microsoft.com/office/powerpoint/2010/main" val="1795940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DDA11-DE2C-AAE5-6E1E-5297D8ADE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1FF3-A8F6-09E3-F9EC-22F9710C5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82" y="396658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Taxpayer “Your Online Account” Features: IVES Transcript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65C61-5611-7645-CBF2-FA2F8E607D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825" y="1271954"/>
            <a:ext cx="6569801" cy="4754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F847DE-51EC-DD3C-B4AE-CE16B3A2976E}"/>
              </a:ext>
            </a:extLst>
          </p:cNvPr>
          <p:cNvSpPr/>
          <p:nvPr/>
        </p:nvSpPr>
        <p:spPr>
          <a:xfrm>
            <a:off x="766873" y="2506809"/>
            <a:ext cx="3370891" cy="18039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cs typeface="Arial" panose="020B0604020202020204" pitchFamily="34" charset="0"/>
              </a:rPr>
              <a:t>Authorize an IVES user to get your transcripts </a:t>
            </a:r>
          </a:p>
          <a:p>
            <a:r>
              <a:rPr lang="en-US" sz="2400" dirty="0">
                <a:cs typeface="Arial" panose="020B0604020202020204" pitchFamily="34" charset="0"/>
              </a:rPr>
              <a:t>(1X access)</a:t>
            </a:r>
          </a:p>
        </p:txBody>
      </p:sp>
    </p:spTree>
    <p:extLst>
      <p:ext uri="{BB962C8B-B14F-4D97-AF65-F5344CB8AC3E}">
        <p14:creationId xmlns:p14="http://schemas.microsoft.com/office/powerpoint/2010/main" val="32945672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06360-88D8-5CBB-8A2B-C811EFEC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79EC5-C5D0-5B31-7863-5CE915DF3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82" y="396658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Taxpayer “Your Online Account” Features: Profile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6C6AB2-28D4-134F-A616-43973A58C6DC}"/>
              </a:ext>
            </a:extLst>
          </p:cNvPr>
          <p:cNvSpPr txBox="1"/>
          <p:nvPr/>
        </p:nvSpPr>
        <p:spPr>
          <a:xfrm>
            <a:off x="363274" y="1580002"/>
            <a:ext cx="3589516" cy="461664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Secure Messaging (?)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Current name and address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Email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Bank account changes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Email notifications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Paperless notices and IP PIN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Coming soon—change of address!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5E404-2B51-1EE0-8F0E-39139EF1E3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100" y="1169606"/>
            <a:ext cx="5098239" cy="5027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8FD2E6-47DF-1A15-395E-EC221E9ACD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433" y="1810834"/>
            <a:ext cx="4512293" cy="4154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89578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8C0DE-9CD2-8336-5A77-1ED47F3CD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Business Tax Account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7D4F2-01FB-6EA8-2A36-CADC23062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568" y="1552266"/>
            <a:ext cx="4403584" cy="4244459"/>
          </a:xfrm>
        </p:spPr>
        <p:txBody>
          <a:bodyPr>
            <a:normAutofit fontScale="92500" lnSpcReduction="20000"/>
          </a:bodyPr>
          <a:lstStyle/>
          <a:p>
            <a:pPr marL="40639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u="sng" dirty="0">
                <a:cs typeface="Arial" panose="020B0604020202020204" pitchFamily="34" charset="0"/>
              </a:rPr>
              <a:t>Quick facts</a:t>
            </a:r>
            <a:endParaRPr lang="en-US" sz="2800" dirty="0">
              <a:cs typeface="Arial" panose="020B0604020202020204" pitchFamily="34" charset="0"/>
            </a:endParaRPr>
          </a:p>
          <a:p>
            <a:pPr marL="38607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Released Fall 2023</a:t>
            </a:r>
          </a:p>
          <a:p>
            <a:pPr marL="38607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Features being added continuously</a:t>
            </a:r>
          </a:p>
          <a:p>
            <a:pPr marL="38607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Access through an individual ID.me login</a:t>
            </a:r>
          </a:p>
          <a:p>
            <a:pPr marL="38607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cs typeface="Arial" panose="020B0604020202020204" pitchFamily="34" charset="0"/>
              </a:rPr>
              <a:t>Access online: </a:t>
            </a:r>
            <a:r>
              <a:rPr lang="en-US" sz="2600" dirty="0">
                <a:solidFill>
                  <a:schemeClr val="accent1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https://www.irs.gov/businesses/business-tax-account</a:t>
            </a:r>
            <a:r>
              <a:rPr lang="en-US" sz="2600" dirty="0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47922-12CF-7C92-7460-49719E3F2C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979" y="1061275"/>
            <a:ext cx="5381922" cy="4951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1667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6B351-CD93-ACC1-151B-44AE36B62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24523-6B2A-9E8C-2A17-378459753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Business Tax Account: Current Capabilities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91BEE5-083A-D03B-73D2-1BF91B36A6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43" y="2310596"/>
            <a:ext cx="5773457" cy="3343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5DCADA-DFE9-879C-B047-A9D4CBE4706E}"/>
              </a:ext>
            </a:extLst>
          </p:cNvPr>
          <p:cNvSpPr txBox="1"/>
          <p:nvPr/>
        </p:nvSpPr>
        <p:spPr>
          <a:xfrm>
            <a:off x="6288066" y="1471613"/>
            <a:ext cx="5454908" cy="467201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cs typeface="Arial" panose="020B0604020202020204" pitchFamily="34" charset="0"/>
              </a:rPr>
              <a:t>Who can currently use Business Account: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Schedule C filer with Form 941 filing requirement (not SMLLCs – future addition)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Individual shareholder on 1120S who receives a K-1 (limited access)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Individual partner on 1065 who receives a K-1 (Limited access)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Designated officials:</a:t>
            </a:r>
          </a:p>
          <a:p>
            <a:pPr marL="514350" lvl="1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S Corporation (officer/W-2 employee)</a:t>
            </a:r>
          </a:p>
          <a:p>
            <a:pPr marL="514350" lvl="1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 Corporation (officer/W-2 employee)</a:t>
            </a:r>
          </a:p>
          <a:p>
            <a:pPr marL="514350" lvl="1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Partnership (future)</a:t>
            </a:r>
          </a:p>
          <a:p>
            <a:pPr marL="514350" lvl="1" indent="-2270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Must revalidate each year in June/July</a:t>
            </a:r>
          </a:p>
        </p:txBody>
      </p:sp>
    </p:spTree>
    <p:extLst>
      <p:ext uri="{BB962C8B-B14F-4D97-AF65-F5344CB8AC3E}">
        <p14:creationId xmlns:p14="http://schemas.microsoft.com/office/powerpoint/2010/main" val="3822979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1A5C4-FA57-2775-FAA3-9FFBDBA6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710675" cy="1320800"/>
          </a:xfrm>
        </p:spPr>
        <p:txBody>
          <a:bodyPr>
            <a:normAutofit/>
          </a:bodyPr>
          <a:lstStyle/>
          <a:p>
            <a:r>
              <a:rPr lang="en-US" dirty="0"/>
              <a:t>Business Account: Registering the 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86BBD3-AA00-EDF9-9C2B-9D796B977C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81" y="2741454"/>
            <a:ext cx="5289780" cy="3085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FCFA11-E6BE-D59D-920B-A759323A7DF9}"/>
              </a:ext>
            </a:extLst>
          </p:cNvPr>
          <p:cNvSpPr txBox="1"/>
          <p:nvPr/>
        </p:nvSpPr>
        <p:spPr>
          <a:xfrm>
            <a:off x="538619" y="1628384"/>
            <a:ext cx="4246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November 4, 2024, Feature: Add Entity and Designate an Official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9F7E37-D1F7-7E06-5B25-EA8A48AF2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653" y="1383747"/>
            <a:ext cx="6598939" cy="4443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997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2FF7-5162-207A-B90E-05173EE9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Business Tax Account: Associated Entities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472864-C722-F472-C0A8-AFE7D84086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1377662"/>
            <a:ext cx="8252522" cy="49170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5F03B7-ECF7-71C0-EE8A-10E1A60BE66C}"/>
              </a:ext>
            </a:extLst>
          </p:cNvPr>
          <p:cNvSpPr txBox="1"/>
          <p:nvPr/>
        </p:nvSpPr>
        <p:spPr>
          <a:xfrm>
            <a:off x="6802209" y="3894660"/>
            <a:ext cx="470172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>
                <a:cs typeface="Arial" panose="020B0604020202020204" pitchFamily="34" charset="0"/>
              </a:rPr>
              <a:t>Select an associated entity</a:t>
            </a:r>
          </a:p>
        </p:txBody>
      </p:sp>
    </p:spTree>
    <p:extLst>
      <p:ext uri="{BB962C8B-B14F-4D97-AF65-F5344CB8AC3E}">
        <p14:creationId xmlns:p14="http://schemas.microsoft.com/office/powerpoint/2010/main" val="408411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705E5-A301-24F4-22D4-766458484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E6CA1-FCE4-53BD-001B-7310EC966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4277"/>
            <a:ext cx="6361641" cy="4467086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Understand the current and future scope of IRS online tools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Know how to get access to IRS digital tools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Use IRS digital tools effectively in helping your clients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Activate filing and recording Forms 2848 and 8821 online with the IRS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Learn common needs that require working with the IRS outside of filing a tax return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Discover practical uses for IRS transcripts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Enable proactive client account access to resolve issues more effectively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0736E-80F0-9D49-653A-2DD3198268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797" y="2242756"/>
            <a:ext cx="3412229" cy="256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0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F2516-8840-95E2-3071-15D0C768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610E1-57D3-48B6-BB84-6567D89A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58" y="521918"/>
            <a:ext cx="8596668" cy="1320800"/>
          </a:xfrm>
        </p:spPr>
        <p:txBody>
          <a:bodyPr/>
          <a:lstStyle/>
          <a:p>
            <a:r>
              <a:rPr lang="en-US" dirty="0"/>
              <a:t>Business Tax Account: Limited Access View Status/Balance/Payments/Profile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B09D4-CF44-F33C-3D7B-92A5E3E92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093" y="1842718"/>
            <a:ext cx="4425569" cy="4443782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Limited access for sole props, 1120S shareholders, and 1065 partners:</a:t>
            </a:r>
          </a:p>
          <a:p>
            <a:pPr marL="37243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Balance, by year</a:t>
            </a:r>
          </a:p>
          <a:p>
            <a:pPr marL="37243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Make a payment on balance due or tax deposits</a:t>
            </a:r>
          </a:p>
          <a:p>
            <a:pPr marL="37243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View payment activity for past 5 years</a:t>
            </a:r>
          </a:p>
          <a:p>
            <a:pPr marL="37243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Profile: entity type/EIN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Designated Officials can:</a:t>
            </a:r>
          </a:p>
          <a:p>
            <a:pPr marL="37243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Manage authorizations and access</a:t>
            </a:r>
          </a:p>
          <a:p>
            <a:pPr marL="37243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Transcripts</a:t>
            </a:r>
          </a:p>
          <a:p>
            <a:pPr marL="37243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  <a:cs typeface="Arial"/>
              </a:rPr>
              <a:t>Business Compliance Report</a:t>
            </a:r>
          </a:p>
          <a:p>
            <a:pPr marL="37243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ysClr val="windowText" lastClr="000000"/>
                </a:solidFill>
                <a:cs typeface="Arial"/>
              </a:rPr>
              <a:t>View notices/letters</a:t>
            </a:r>
            <a:endParaRPr lang="en-US" sz="2000" dirty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F934E-89B1-669F-0385-87B2D1EE64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586" y="1942715"/>
            <a:ext cx="4549587" cy="4044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991E1-8446-CADA-9FF1-771E669AAB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911" y="3547528"/>
            <a:ext cx="2443467" cy="1906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036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4E3C1-2255-7FDA-BD18-5E8000468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25551-EC11-0734-6688-8035DC49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58" y="521918"/>
            <a:ext cx="8596668" cy="1320800"/>
          </a:xfrm>
        </p:spPr>
        <p:txBody>
          <a:bodyPr/>
          <a:lstStyle/>
          <a:p>
            <a:r>
              <a:rPr lang="en-US" dirty="0"/>
              <a:t>Tax Records: Full View for Designated Officials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04D51-BEC9-6020-D7F4-A2544CBF5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111" y="1946286"/>
            <a:ext cx="3489183" cy="392017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dirty="0"/>
              <a:t>Coming soon: more business transcripts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Business income transcripts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000" dirty="0"/>
              <a:t>Return transcripts for 990 series and more 1120 series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B876C2-8531-5E84-15AD-1854F999CF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8"/>
          <a:stretch>
            <a:fillRect/>
          </a:stretch>
        </p:blipFill>
        <p:spPr>
          <a:xfrm>
            <a:off x="4448288" y="1565753"/>
            <a:ext cx="6961519" cy="433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42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F9FB0-2B1C-BAC5-7C55-5496F43B5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8A5F9C-37C1-D53C-D291-30DFA8C2F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470" y="1228208"/>
            <a:ext cx="4893532" cy="4589633"/>
          </a:xfrm>
        </p:spPr>
        <p:txBody>
          <a:bodyPr>
            <a:normAutofit/>
          </a:bodyPr>
          <a:lstStyle/>
          <a:p>
            <a:pPr marL="40639"/>
            <a:r>
              <a:rPr lang="en-US" sz="2800" dirty="0">
                <a:solidFill>
                  <a:schemeClr val="tx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How long does it currently take to record a Form 2848 or 8821 with IRS CAF?</a:t>
            </a:r>
            <a:endParaRPr lang="en-US" sz="2400" dirty="0">
              <a:solidFill>
                <a:schemeClr val="tx1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  <a:p>
            <a:pPr marL="40639"/>
            <a:endParaRPr lang="en-US" sz="2400" dirty="0">
              <a:solidFill>
                <a:schemeClr val="tx1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  <a:p>
            <a:pPr marL="497839" indent="-457200">
              <a:buAutoNum type="alphaLcPeriod"/>
            </a:pPr>
            <a:r>
              <a:rPr lang="en-US" sz="2400" dirty="0">
                <a:solidFill>
                  <a:schemeClr val="tx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Less than 1 week</a:t>
            </a:r>
          </a:p>
          <a:p>
            <a:pPr marL="497839" indent="-457200">
              <a:buAutoNum type="alphaLcPeriod"/>
            </a:pPr>
            <a:r>
              <a:rPr lang="en-US" sz="2400" dirty="0">
                <a:solidFill>
                  <a:schemeClr val="tx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1-2 weeks</a:t>
            </a:r>
          </a:p>
          <a:p>
            <a:pPr marL="497839" indent="-457200">
              <a:buAutoNum type="alphaLcPeriod"/>
            </a:pPr>
            <a:r>
              <a:rPr lang="en-US" sz="2400" dirty="0">
                <a:solidFill>
                  <a:schemeClr val="tx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1-2 months</a:t>
            </a:r>
          </a:p>
          <a:p>
            <a:pPr marL="497839" indent="-457200">
              <a:buAutoNum type="alphaLcPeriod"/>
            </a:pPr>
            <a:r>
              <a:rPr lang="en-US" sz="2400" dirty="0">
                <a:solidFill>
                  <a:schemeClr val="tx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1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226F47-25D0-2075-70D2-A71E87EDE362}"/>
              </a:ext>
            </a:extLst>
          </p:cNvPr>
          <p:cNvSpPr txBox="1"/>
          <p:nvPr/>
        </p:nvSpPr>
        <p:spPr>
          <a:xfrm>
            <a:off x="622169" y="1791093"/>
            <a:ext cx="290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Poll Question #3</a:t>
            </a:r>
          </a:p>
        </p:txBody>
      </p:sp>
    </p:spTree>
    <p:extLst>
      <p:ext uri="{BB962C8B-B14F-4D97-AF65-F5344CB8AC3E}">
        <p14:creationId xmlns:p14="http://schemas.microsoft.com/office/powerpoint/2010/main" val="4098850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7B153-8CA5-0623-25B0-66860EE3E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3 Primary Ways to File Your Form 2848/8821 With the IRS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34A14B-3D00-48F1-72AF-7BE453193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621784"/>
              </p:ext>
            </p:extLst>
          </p:nvPr>
        </p:nvGraphicFramePr>
        <p:xfrm>
          <a:off x="458260" y="1769259"/>
          <a:ext cx="10837331" cy="4215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5865">
                  <a:extLst>
                    <a:ext uri="{9D8B030D-6E8A-4147-A177-3AD203B41FA5}">
                      <a16:colId xmlns:a16="http://schemas.microsoft.com/office/drawing/2014/main" val="352815734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48587870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6691432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713811699"/>
                    </a:ext>
                  </a:extLst>
                </a:gridCol>
              </a:tblGrid>
              <a:tr h="704299">
                <a:tc>
                  <a:txBody>
                    <a:bodyPr/>
                    <a:lstStyle/>
                    <a:p>
                      <a:endParaRPr lang="en-US" sz="1800" b="0" i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Mail/Fax to IRS </a:t>
                      </a:r>
                    </a:p>
                    <a:p>
                      <a:pPr algn="ctr"/>
                      <a:r>
                        <a:rPr lang="en-US" sz="1800" dirty="0"/>
                        <a:t>CAF Unit</a:t>
                      </a:r>
                      <a:endParaRPr lang="en-US" sz="1800" b="0" i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Use Submit Form 2848/8821 Online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Tax Pro Account/</a:t>
                      </a:r>
                    </a:p>
                    <a:p>
                      <a:pPr algn="ctr"/>
                      <a:r>
                        <a:rPr lang="en-US" sz="1800" dirty="0"/>
                        <a:t>Taxpayer Account</a:t>
                      </a:r>
                      <a:endParaRPr lang="en-US" sz="1800" b="0" i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233099"/>
                  </a:ext>
                </a:extLst>
              </a:tr>
              <a:tr h="34824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Level of difficulty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Easy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Easy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Difficult 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384655"/>
                  </a:ext>
                </a:extLst>
              </a:tr>
              <a:tr h="101732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Instant access to client info/transcripts?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No: ~1-25 business days to record on CAF (varies greatly)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Status: </a:t>
                      </a:r>
                      <a:r>
                        <a:rPr lang="en-US" sz="1800" b="1" kern="1200" dirty="0">
                          <a:solidFill>
                            <a:schemeClr val="accent1"/>
                          </a:solidFill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https://www.irs.gov/help/processing-status-for-tax-forms</a:t>
                      </a:r>
                      <a:r>
                        <a:rPr lang="en-US" sz="1800" b="1" kern="1200" dirty="0">
                          <a:solidFill>
                            <a:schemeClr val="accent1"/>
                          </a:solidFill>
                        </a:rPr>
                        <a:t> </a:t>
                      </a:r>
                      <a:endParaRPr lang="en-US" sz="1800" b="0" i="0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Yes: Can use IRS </a:t>
                      </a:r>
                      <a:br>
                        <a:rPr lang="en-US" sz="18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e-Services TDS immediately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603023"/>
                  </a:ext>
                </a:extLst>
              </a:tr>
              <a:tr h="195638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How to record with CAF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7175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West/Miss. River (Ogden): (855) 214-7522 </a:t>
                      </a:r>
                    </a:p>
                    <a:p>
                      <a:pPr marL="257175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East/Miss. River (Memphis): (855) 214-7519</a:t>
                      </a:r>
                    </a:p>
                    <a:p>
                      <a:pPr marL="257175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International (Philadelphia): (855) 772-3156 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At IRS.gov: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Use Tax Pro access to “Submit 2848/8821 Online” application</a:t>
                      </a:r>
                    </a:p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Use “e-sign”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At IRS.gov: requires </a:t>
                      </a:r>
                      <a:r>
                        <a:rPr lang="en-US" sz="1800" u="sng" dirty="0">
                          <a:solidFill>
                            <a:schemeClr val="tx1"/>
                          </a:solidFill>
                        </a:rPr>
                        <a:t>both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Tax Pro and Taxpayer Account access and actions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885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673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6DB51-CE07-CFD4-76A0-8588C1605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Forms 2848/8821 Submission 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7F6C1-8300-5384-7A42-551BEE9B7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58679"/>
            <a:ext cx="3594041" cy="438268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cs typeface="Arial"/>
              </a:rPr>
              <a:t>Popular</a:t>
            </a:r>
            <a:r>
              <a:rPr lang="en-US" sz="2400" dirty="0">
                <a:cs typeface="Arial"/>
              </a:rPr>
              <a:t>: Submit 2848/8821 online</a:t>
            </a:r>
            <a:endParaRPr lang="en-US" sz="2400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Not so popular</a:t>
            </a:r>
            <a:r>
              <a:rPr lang="en-US" sz="2400" dirty="0">
                <a:cs typeface="Arial" panose="020B0604020202020204" pitchFamily="34" charset="0"/>
              </a:rPr>
              <a:t>: Tax Pro Account/ Taxpayer Account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30A76-179F-4079-FAF2-618D885BC1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083" y="1396526"/>
            <a:ext cx="6471963" cy="4382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71B724C-11CD-FB8E-C318-E6D6E2B4608B}"/>
              </a:ext>
            </a:extLst>
          </p:cNvPr>
          <p:cNvCxnSpPr>
            <a:cxnSpLocks/>
          </p:cNvCxnSpPr>
          <p:nvPr/>
        </p:nvCxnSpPr>
        <p:spPr>
          <a:xfrm>
            <a:off x="3505200" y="2043113"/>
            <a:ext cx="4548188" cy="1733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39DE31-5A93-9B41-7D9E-DFA595E40983}"/>
              </a:ext>
            </a:extLst>
          </p:cNvPr>
          <p:cNvCxnSpPr/>
          <p:nvPr/>
        </p:nvCxnSpPr>
        <p:spPr>
          <a:xfrm>
            <a:off x="4181475" y="3176588"/>
            <a:ext cx="1404938" cy="1366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132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9D97-153D-8FE4-F89A-40D1D6186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 Pro Account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B5AD0-505A-2C7E-ABB0-D129BA855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74" y="1474576"/>
            <a:ext cx="4921800" cy="4976328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b="1" u="sng" dirty="0">
                <a:cs typeface="Arial" panose="020B0604020202020204" pitchFamily="34" charset="0"/>
              </a:rPr>
              <a:t>Quick facts</a:t>
            </a:r>
            <a:r>
              <a:rPr lang="en-US" sz="2800" b="1" dirty="0">
                <a:cs typeface="Arial" panose="020B0604020202020204" pitchFamily="34" charset="0"/>
              </a:rPr>
              <a:t>: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ID.me authentication required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Request 2848/8821 authorization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/>
              </a:rPr>
              <a:t>Request CAF#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/>
              </a:rPr>
              <a:t>Link existing CAF#(s)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/>
              </a:rPr>
              <a:t>Manage authorizations (view and withdraw)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Client info and interactions: balances, payments, access OPA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Email notifications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Access TDS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 panose="020B0604020202020204" pitchFamily="34" charset="0"/>
              </a:rPr>
              <a:t>Much more to come…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B6D0B-A34B-95F3-4432-D8B937111F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874" y="1350075"/>
            <a:ext cx="5098093" cy="42656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58E216-7299-2ACA-05A3-A8DCCA8B8B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164" y="3429000"/>
            <a:ext cx="1837020" cy="2316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2DBD6E-D942-B352-3353-139A5C99CF1C}"/>
              </a:ext>
            </a:extLst>
          </p:cNvPr>
          <p:cNvSpPr/>
          <p:nvPr/>
        </p:nvSpPr>
        <p:spPr>
          <a:xfrm>
            <a:off x="4759608" y="5878423"/>
            <a:ext cx="4717556" cy="3098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70C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IRS.gov/tax-professionals/tax-pro-account</a:t>
            </a:r>
            <a:endParaRPr lang="en-US" sz="1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63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CB2B9-F79A-19B0-7D7A-08FD6ADF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Pro Account: Home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F565C-2F74-143E-D8A3-65CA495681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47" y="1488614"/>
            <a:ext cx="5197373" cy="3880772"/>
          </a:xfrm>
        </p:spPr>
        <p:txBody>
          <a:bodyPr>
            <a:noAutofit/>
          </a:bodyPr>
          <a:lstStyle/>
          <a:p>
            <a:pPr marL="40639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800" dirty="0">
                <a:cs typeface="Arial" panose="020B0604020202020204" pitchFamily="34" charset="0"/>
              </a:rPr>
              <a:t>Current features</a:t>
            </a:r>
          </a:p>
          <a:p>
            <a:pPr marL="78612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Authorization requests and submissions</a:t>
            </a:r>
          </a:p>
          <a:p>
            <a:pPr marL="78612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CAF management</a:t>
            </a:r>
            <a:endParaRPr lang="en-US" sz="2400" dirty="0">
              <a:cs typeface="Arial" panose="020B0604020202020204" pitchFamily="34" charset="0"/>
            </a:endParaRPr>
          </a:p>
          <a:p>
            <a:pPr marL="78612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Manage clients under authorization</a:t>
            </a:r>
          </a:p>
          <a:p>
            <a:pPr marL="78612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Quick access to TDS</a:t>
            </a:r>
          </a:p>
          <a:p>
            <a:pPr marL="1186170" lvl="2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cs typeface="Arial"/>
              </a:rPr>
              <a:t>Secure Messaging?</a:t>
            </a:r>
          </a:p>
          <a:p>
            <a:pPr marL="78612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In Progress: chat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CA77C-3089-15E4-B439-455AD63F0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868" y="1323975"/>
            <a:ext cx="5534548" cy="4743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569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8AB25-181D-E152-95B7-A7149C3E8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40EB2-FA5D-BDF3-9CD1-24FEA4007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 Pro Account: Initiate Power of Attorney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3915B-A731-6090-F58E-B052D759A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547" y="1488614"/>
            <a:ext cx="5197373" cy="3880772"/>
          </a:xfrm>
        </p:spPr>
        <p:txBody>
          <a:bodyPr>
            <a:noAutofit/>
          </a:bodyPr>
          <a:lstStyle/>
          <a:p>
            <a:pPr marL="40639" indent="0">
              <a:spcAft>
                <a:spcPts val="1200"/>
              </a:spcAft>
              <a:buNone/>
            </a:pPr>
            <a:r>
              <a:rPr lang="en-US" sz="2800" dirty="0">
                <a:cs typeface="Arial" panose="020B0604020202020204" pitchFamily="34" charset="0"/>
              </a:rPr>
              <a:t>Can request: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Form 2848 (POA)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Form 8821 (TIA)</a:t>
            </a:r>
            <a:endParaRPr lang="en-MT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576D9-9D37-F642-B090-8476CC02D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195" y="1349603"/>
            <a:ext cx="5638507" cy="50502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B42891-58A4-8306-2F6E-B1113B6B2CB5}"/>
              </a:ext>
            </a:extLst>
          </p:cNvPr>
          <p:cNvSpPr/>
          <p:nvPr/>
        </p:nvSpPr>
        <p:spPr>
          <a:xfrm>
            <a:off x="5783716" y="4559383"/>
            <a:ext cx="2911365" cy="8100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Fira Sans Light" panose="020B0403050000020004" pitchFamily="34" charset="0"/>
                <a:cs typeface="Arial" panose="020B0604020202020204" pitchFamily="34" charset="0"/>
              </a:rPr>
              <a:t>Form 2848 equivalent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6C1C4-2A65-99B9-E879-5B8F4EE86C3D}"/>
              </a:ext>
            </a:extLst>
          </p:cNvPr>
          <p:cNvSpPr txBox="1"/>
          <p:nvPr/>
        </p:nvSpPr>
        <p:spPr>
          <a:xfrm>
            <a:off x="495300" y="3819525"/>
            <a:ext cx="3048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Will pre-fill with your linked CAF #</a:t>
            </a:r>
          </a:p>
        </p:txBody>
      </p:sp>
    </p:spTree>
    <p:extLst>
      <p:ext uri="{BB962C8B-B14F-4D97-AF65-F5344CB8AC3E}">
        <p14:creationId xmlns:p14="http://schemas.microsoft.com/office/powerpoint/2010/main" val="41000416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12994-434D-F874-C9B3-5F6826643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DC940-1703-B1AB-A841-74F34430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Tax Pro Account: POA Initiated – Important Features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46928-D1C1-3BE1-ABDA-8038BCE788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30400"/>
            <a:ext cx="5197373" cy="3880772"/>
          </a:xfrm>
        </p:spPr>
        <p:txBody>
          <a:bodyPr>
            <a:noAutofit/>
          </a:bodyPr>
          <a:lstStyle/>
          <a:p>
            <a:pPr marL="40639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Important</a:t>
            </a:r>
          </a:p>
          <a:p>
            <a:pPr marL="786120" lvl="1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Be exact with taxpayer info!</a:t>
            </a:r>
          </a:p>
          <a:p>
            <a:pPr marL="786120" lvl="1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Must let taxpayer know to sign into account/authorize</a:t>
            </a:r>
          </a:p>
          <a:p>
            <a:pPr marL="786120" lvl="1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Taxpayer must authorize ALL representatives/designees on same 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3DC28-D145-E183-63A4-F5E3C8A574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82735"/>
            <a:ext cx="4506361" cy="4541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89652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8DAB9-02E4-EE16-B810-0670DE815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456B0-B36B-D83F-7D88-C930FB78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 Pro Account: Taxpayer to Authorize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2772B-09B5-E030-F68A-C8B6A057F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311" y="1704931"/>
            <a:ext cx="5197373" cy="3880772"/>
          </a:xfrm>
        </p:spPr>
        <p:txBody>
          <a:bodyPr>
            <a:noAutofit/>
          </a:bodyPr>
          <a:lstStyle/>
          <a:p>
            <a:pPr marL="497205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Arial"/>
              </a:rPr>
              <a:t>Taxpayer receives the request in their online account</a:t>
            </a:r>
            <a:endParaRPr lang="en-US" sz="2800" dirty="0"/>
          </a:p>
          <a:p>
            <a:pPr marL="497205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Arial"/>
              </a:rPr>
              <a:t>Contact client to sign in their account</a:t>
            </a:r>
            <a:endParaRPr lang="en-US" sz="2800" dirty="0"/>
          </a:p>
          <a:p>
            <a:pPr marL="497205" indent="-4572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Once authorized – instant access to their account!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5C6E1-5EB2-484A-11FE-C0572A6FF0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740" y="1704931"/>
            <a:ext cx="4354170" cy="4181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812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7FE63-F9BC-F897-5519-7CAF872CD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01B2C6-A4F0-03F1-F285-556DC24D3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Working with the IRS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highlight>
                  <a:srgbClr val="FFFF00"/>
                </a:highlight>
                <a:cs typeface="Arial"/>
              </a:rPr>
              <a:t>IRS goes digital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Online Services Update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Secure Access Digital Identity (SADI)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IRS Online Accounts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Other tools for tax pros and taxpayers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IRS e-Services: SOR and TDS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Transcripts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Overview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  <a:buSzPct val="100000"/>
            </a:pPr>
            <a:r>
              <a:rPr lang="en-US" sz="2200" dirty="0">
                <a:cs typeface="Arial" panose="020B0604020202020204" pitchFamily="34" charset="0"/>
              </a:rPr>
              <a:t>Best Practices, Tips, and Common uses for transcripts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Proactive Client Support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/>
              </a:rPr>
              <a:t>Monitoring your client’s IRS activity</a:t>
            </a:r>
          </a:p>
        </p:txBody>
      </p:sp>
    </p:spTree>
    <p:extLst>
      <p:ext uri="{BB962C8B-B14F-4D97-AF65-F5344CB8AC3E}">
        <p14:creationId xmlns:p14="http://schemas.microsoft.com/office/powerpoint/2010/main" val="3578799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F61DE-D229-13E8-2942-83523B80A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58E69-7350-DEC2-64BD-3062836F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 Pro Account: Authorization Management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F5157-CB3B-5741-73E9-B11242CBC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254" y="1732098"/>
            <a:ext cx="5197373" cy="38807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View all authorizations and status.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cs typeface="Arial"/>
              </a:rPr>
              <a:t>Can open authorization, see client balances/payments and withdraw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710F3-A0D8-5B4D-02BD-6AA033C339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50131"/>
            <a:ext cx="4604346" cy="44447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6769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F3F19-0AC6-8DC7-5FC8-3BAB98663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BD41C-D739-9615-955D-7A7369C1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 Pro Account: Taxpayer Details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243B7-45B1-C2BF-9493-819A2712B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254" y="1732098"/>
            <a:ext cx="3751647" cy="388077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cs typeface="Arial"/>
              </a:rPr>
              <a:t>View/use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Account status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Authorizations on file with CAF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Account balance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Payments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Set up payment plan using OPA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Get Audit Status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12620-6B3A-B85B-210C-009C650A50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526" y="1616791"/>
            <a:ext cx="6214281" cy="4370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27459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7294A-78ED-C9D1-99B3-96B1E0EAC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D6999-03A9-8072-46F1-67E70301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Pro Account: Taxpayer Details – Authorizations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4285A-2E88-2AD0-B9A4-E224CDEE0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020196"/>
            <a:ext cx="3751647" cy="3880772"/>
          </a:xfrm>
        </p:spPr>
        <p:txBody>
          <a:bodyPr>
            <a:noAutofit/>
          </a:bodyPr>
          <a:lstStyle/>
          <a:p>
            <a:pPr marL="40639" indent="0">
              <a:buNone/>
            </a:pPr>
            <a:r>
              <a:rPr lang="en-US" sz="2800" dirty="0"/>
              <a:t>View and open all authorizations on file with CAF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9435E-1038-92DD-9A80-0AADC0896D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768" y="1604723"/>
            <a:ext cx="5524373" cy="439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7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E96D9-0667-1BD8-3D00-463124136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6184-3191-917E-FCCA-0B20479FF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Pro Account: Taxpayer Details –Authorizations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587A7-B56B-0E6D-6F0E-A6DD92917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020196"/>
            <a:ext cx="3751647" cy="3880772"/>
          </a:xfrm>
        </p:spPr>
        <p:txBody>
          <a:bodyPr>
            <a:noAutofit/>
          </a:bodyPr>
          <a:lstStyle/>
          <a:p>
            <a:pPr marL="40639" indent="0">
              <a:buNone/>
            </a:pPr>
            <a:r>
              <a:rPr lang="en-US" sz="2800" dirty="0"/>
              <a:t>Withdraw an authorization online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5C1B7-8656-6A9A-3EEB-1C1DC5D827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981" y="1728314"/>
            <a:ext cx="4564216" cy="4718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3501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7D860-12E2-9451-7E1D-5ED35D07C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D2530B-7BBA-C321-3BB3-B8EC6CD97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470" y="1228208"/>
            <a:ext cx="4893532" cy="4589633"/>
          </a:xfrm>
        </p:spPr>
        <p:txBody>
          <a:bodyPr>
            <a:normAutofit/>
          </a:bodyPr>
          <a:lstStyle/>
          <a:p>
            <a:pPr marL="40639"/>
            <a:r>
              <a:rPr lang="en-GB" sz="2800" b="1" dirty="0">
                <a:latin typeface="Fira Sans SemiBold" panose="020B0503050000020004" pitchFamily="34" charset="0"/>
                <a:ea typeface="Fira Sans SemiBold" panose="020B0503050000020004" pitchFamily="34" charset="0"/>
              </a:rPr>
              <a:t>Can a tax </a:t>
            </a:r>
            <a:r>
              <a:rPr lang="en-GB" sz="2800" b="1" u="sng" dirty="0">
                <a:latin typeface="Fira Sans SemiBold" panose="020B0503050000020004" pitchFamily="34" charset="0"/>
                <a:ea typeface="Fira Sans SemiBold" panose="020B0503050000020004" pitchFamily="34" charset="0"/>
              </a:rPr>
              <a:t>FIRM</a:t>
            </a:r>
            <a:r>
              <a:rPr lang="en-GB" sz="2800" b="1" dirty="0">
                <a:latin typeface="Fira Sans SemiBold" panose="020B0503050000020004" pitchFamily="34" charset="0"/>
                <a:ea typeface="Fira Sans SemiBold" panose="020B0503050000020004" pitchFamily="34" charset="0"/>
              </a:rPr>
              <a:t> obtain an IRS CAF number online?</a:t>
            </a:r>
          </a:p>
          <a:p>
            <a:pPr marL="40639"/>
            <a:endParaRPr lang="en-GB" sz="2800" b="1" dirty="0">
              <a:latin typeface="Fira Sans SemiBold" panose="020B0503050000020004" pitchFamily="34" charset="0"/>
              <a:ea typeface="Fira Sans SemiBold" panose="020B0503050000020004" pitchFamily="34" charset="0"/>
            </a:endParaRPr>
          </a:p>
          <a:p>
            <a:pPr marL="554989" indent="-514350">
              <a:buAutoNum type="alphaLcPeriod"/>
            </a:pPr>
            <a:r>
              <a:rPr lang="en-GB" sz="2800" b="1" dirty="0">
                <a:latin typeface="Fira Sans SemiBold" panose="020B0503050000020004" pitchFamily="34" charset="0"/>
                <a:ea typeface="Fira Sans SemiBold" panose="020B0503050000020004" pitchFamily="34" charset="0"/>
              </a:rPr>
              <a:t>Yes</a:t>
            </a:r>
          </a:p>
          <a:p>
            <a:pPr marL="554989" indent="-514350">
              <a:buAutoNum type="alphaLcPeriod"/>
            </a:pPr>
            <a:r>
              <a:rPr lang="en-GB" sz="2800" b="1" dirty="0">
                <a:latin typeface="Fira Sans SemiBold" panose="020B0503050000020004" pitchFamily="34" charset="0"/>
                <a:ea typeface="Fira Sans SemiBold" panose="020B0503050000020004" pitchFamily="34" charset="0"/>
              </a:rPr>
              <a:t>No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57A491-1320-97D3-5882-18F1CE920D94}"/>
              </a:ext>
            </a:extLst>
          </p:cNvPr>
          <p:cNvSpPr txBox="1"/>
          <p:nvPr/>
        </p:nvSpPr>
        <p:spPr>
          <a:xfrm>
            <a:off x="622169" y="1791093"/>
            <a:ext cx="290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Poll Question #4</a:t>
            </a:r>
          </a:p>
        </p:txBody>
      </p:sp>
    </p:spTree>
    <p:extLst>
      <p:ext uri="{BB962C8B-B14F-4D97-AF65-F5344CB8AC3E}">
        <p14:creationId xmlns:p14="http://schemas.microsoft.com/office/powerpoint/2010/main" val="11574206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48321-6498-085A-0E16-79EF5B4C1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2AE1-DEE0-5CD4-E2EC-8693385DE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 Pro Account: Profile/Obtain a CAF #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11057-626E-3C3B-F179-D8C89256E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5" y="2020196"/>
            <a:ext cx="3193208" cy="3880772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1" dirty="0">
                <a:cs typeface="Arial" panose="020B0604020202020204" pitchFamily="34" charset="0"/>
              </a:rPr>
              <a:t>Profile:</a:t>
            </a:r>
          </a:p>
          <a:p>
            <a:pPr marL="79501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Email notifications</a:t>
            </a:r>
          </a:p>
          <a:p>
            <a:pPr marL="795015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Request/ Link CAF #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29DC3-F167-D9DA-4983-8FA51983E1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182" y="1478071"/>
            <a:ext cx="4736024" cy="4801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9E4960-0A03-DEE8-4446-0E10869DE3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319" y="2113188"/>
            <a:ext cx="3807406" cy="3787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1359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E653F-BCC6-9802-5486-2B5A6B81E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B1795-E248-2752-8C95-EBB645F38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Tax Pro Account: Tax Pro Profile: Link Your Existing CAF#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B2A65-D6E9-E29E-7662-3B55A80FE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5" y="2020196"/>
            <a:ext cx="3193208" cy="3880772"/>
          </a:xfrm>
        </p:spPr>
        <p:txBody>
          <a:bodyPr>
            <a:noAutofit/>
          </a:bodyPr>
          <a:lstStyle/>
          <a:p>
            <a:pPr marL="497205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Link your CAF#</a:t>
            </a:r>
          </a:p>
          <a:p>
            <a:pPr marL="782955" lvl="1" indent="-3429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/>
              </a:rPr>
              <a:t>IRS will send letter with access code in 1-3 weeks</a:t>
            </a:r>
          </a:p>
          <a:p>
            <a:pPr marL="497205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Enter access code to see your authorized clients</a:t>
            </a:r>
          </a:p>
          <a:p>
            <a:pPr marL="497205" indent="-45720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Set up email notifications for approved authorizations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C0EC1-F165-DA75-C365-88C23297D5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556" y="1428720"/>
            <a:ext cx="4732446" cy="4819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01049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08DCA-B29C-E6B7-E61C-EAD4AE730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7C201-24A1-D75C-40B7-56489048E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Submit Forms 2848 and 8821 Online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9BAB3-FC6A-1EDF-3110-40221AE5D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7856" y="5939595"/>
            <a:ext cx="9005284" cy="3088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https://www.irs.gov/tax-professionals/submit-forms-2848-and-8821-online</a:t>
            </a:r>
            <a:r>
              <a:rPr lang="en-US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24BA1-E888-70BC-A15C-5CDA91AFEF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007" y="1469289"/>
            <a:ext cx="7201344" cy="4119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6674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D920C-6E9E-3006-9E97-FB7B7FEC8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8EF08-5829-F733-3A5F-E8BEF1AA1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95" y="514350"/>
            <a:ext cx="9290579" cy="1320800"/>
          </a:xfrm>
        </p:spPr>
        <p:txBody>
          <a:bodyPr/>
          <a:lstStyle/>
          <a:p>
            <a:r>
              <a:rPr lang="en-US" dirty="0"/>
              <a:t>Submit 2848/8821 Online: The “Easy” 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0B611-6740-FF95-33B3-2431D47FCA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198" y="1930400"/>
            <a:ext cx="3193208" cy="388077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1"/>
                </a:solidFill>
                <a:cs typeface="Arial" panose="020B0604020202020204" pitchFamily="34" charset="0"/>
              </a:rPr>
              <a:t>ID.me login and…</a:t>
            </a:r>
          </a:p>
          <a:p>
            <a:pPr marL="78612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Enter TIN</a:t>
            </a:r>
          </a:p>
          <a:p>
            <a:pPr marL="78612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Attach signed 2848 or 8821</a:t>
            </a:r>
          </a:p>
          <a:p>
            <a:pPr marL="78612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Hit “submit”</a:t>
            </a:r>
          </a:p>
          <a:p>
            <a:pPr marL="78612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Confirmation email</a:t>
            </a:r>
          </a:p>
          <a:p>
            <a:pPr marL="78612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CAN USE E-SIGN if you have a business relationship with client!!</a:t>
            </a:r>
          </a:p>
          <a:p>
            <a:pPr marL="78612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Email confirmation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71B8AD-B8F0-F527-94A3-96788E39F8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269" y="1270000"/>
            <a:ext cx="6417255" cy="4813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4687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C02C1-7F7F-9608-C851-C61C0CC4A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9E257F-E7A6-14CD-6108-7CF6FCDD3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Working with the IRS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/>
              </a:rPr>
              <a:t>IRS goes digital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Online Services Update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Secure Access Digital Identity (SADI)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IRS Online Accounts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Other tools for tax pros and taxpayers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IRS e-Services: SOR and TDS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Transcripts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Overview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  <a:buSzPct val="100000"/>
            </a:pPr>
            <a:r>
              <a:rPr lang="en-US" sz="2200" dirty="0">
                <a:cs typeface="Arial" panose="020B0604020202020204" pitchFamily="34" charset="0"/>
              </a:rPr>
              <a:t>Best Practices, Tips, and Common uses for transcripts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Proactive Client Support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/>
              </a:rPr>
              <a:t>Monitoring your client’s IRS activity</a:t>
            </a:r>
          </a:p>
        </p:txBody>
      </p:sp>
    </p:spTree>
    <p:extLst>
      <p:ext uri="{BB962C8B-B14F-4D97-AF65-F5344CB8AC3E}">
        <p14:creationId xmlns:p14="http://schemas.microsoft.com/office/powerpoint/2010/main" val="2658807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97F7-6898-B250-8D68-A289A996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Reasons to Interact With the IRS….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F59BA-4C78-77F1-D70B-9043378D8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572880"/>
            <a:ext cx="9571566" cy="401703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Resolving issues with a filed tax return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Account info needed to file an accurate return 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Refunds and refund holds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Tax identity theft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Math error notices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Account information and confirmation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Payments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Filing and extensions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Tax and income history</a:t>
            </a:r>
          </a:p>
          <a:p>
            <a:pPr lvl="1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/>
              <a:t>Assist with filing and financial information needs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Resolving a tax problem or notice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Evaluating penalties and account discrepancies</a:t>
            </a:r>
          </a:p>
          <a:p>
            <a:pPr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Confirm you are in “good standing” (i.e., compliance</a:t>
            </a:r>
            <a:r>
              <a:rPr lang="en-US" sz="16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180DB-4E2D-2FD2-956B-B5451A3B4F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790531" y="2103474"/>
            <a:ext cx="2617409" cy="3543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0166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43E33-6AAD-E36F-E1B7-F3DC37783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“Where’s My Refund?”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80272-0A53-6F1C-9E85-46EEB7B88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22" y="1629775"/>
            <a:ext cx="6412398" cy="388077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u="sng" dirty="0"/>
              <a:t>Quick facts</a:t>
            </a:r>
            <a:r>
              <a:rPr lang="en-US" sz="2000" dirty="0"/>
              <a:t>: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Most used IRS application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Check current processing year and prior two years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Does NOT require ID.me authentication- only requires:</a:t>
            </a:r>
          </a:p>
          <a:p>
            <a:pPr marL="712459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SSN/ITIN</a:t>
            </a:r>
          </a:p>
          <a:p>
            <a:pPr marL="711835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Filing status</a:t>
            </a:r>
            <a:endParaRPr lang="en-US" b="1" dirty="0"/>
          </a:p>
          <a:p>
            <a:pPr marL="712459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Exact refund amount</a:t>
            </a:r>
          </a:p>
          <a:p>
            <a:pPr marL="497839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Refund delay reasons are not clear – more actions needed (usually a phone call)</a:t>
            </a:r>
          </a:p>
          <a:p>
            <a:pPr marL="497839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Also appears inside the “Individual Online Account”</a:t>
            </a:r>
          </a:p>
          <a:p>
            <a:pPr marL="497205" indent="-4572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/>
              </a:rPr>
              <a:t>Access online: </a:t>
            </a:r>
            <a:r>
              <a:rPr lang="en-US" sz="1600" dirty="0">
                <a:solidFill>
                  <a:srgbClr val="0070C0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https://www.irs.gov/refunds</a:t>
            </a:r>
            <a:r>
              <a:rPr lang="en-US" sz="1600" dirty="0">
                <a:solidFill>
                  <a:srgbClr val="0070C0"/>
                </a:solidFill>
                <a:cs typeface="Arial"/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2794F-4558-12FA-6980-C50DC11673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826" y="1887579"/>
            <a:ext cx="5244976" cy="3340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963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320AB-8D8F-D39B-8851-7ECEDC47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WMR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0A2FD-457D-61A9-68F2-8C41ED8CF0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004" y="1166225"/>
            <a:ext cx="4390998" cy="513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6039C-C6B5-5283-3785-192DDDD774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270000"/>
            <a:ext cx="3985893" cy="5029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34838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9C078-E63E-6AC4-F3D1-DFDDA80C5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WMR Using IRS Account Transcripts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2B07B-BC5B-9545-0D90-9703ACFF7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29633"/>
            <a:ext cx="2704693" cy="3335740"/>
          </a:xfrm>
        </p:spPr>
        <p:txBody>
          <a:bodyPr>
            <a:normAutofit/>
          </a:bodyPr>
          <a:lstStyle/>
          <a:p>
            <a:pPr marL="40639" indent="0">
              <a:buNone/>
            </a:pPr>
            <a:r>
              <a:rPr lang="en-US" sz="2000" dirty="0">
                <a:cs typeface="Arial"/>
              </a:rPr>
              <a:t>Access account transcript online for status and any other issues on the account…</a:t>
            </a: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91A3B-EED3-84BC-0A09-8AE8F35414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179" y="1533047"/>
            <a:ext cx="5854366" cy="4295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98099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294D0-4CF8-5B95-E58D-78E5F8572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IRS Direct Pay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3B11C-4B2C-626D-BB03-DAE09401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705" y="1450428"/>
            <a:ext cx="5418666" cy="4340415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000" b="1" u="sng" dirty="0"/>
              <a:t>Quick facts</a:t>
            </a:r>
            <a:endParaRPr lang="en-US" sz="2000" b="1" dirty="0"/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Individuals and businesses!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Requires U.S. bank account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Many types of payments allowed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Good for scheduled payments (365 days in advance)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ID.me authentication NOT required 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Can make 2 payments in 24-hour period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/>
              <a:t>Individuals: before due date of return, can be used to file an extension!!!</a:t>
            </a:r>
          </a:p>
          <a:p>
            <a:pPr lvl="1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dirty="0"/>
              <a:t>Select “extension” for reason for payment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70EFA-34B1-96F7-1674-F1FD514632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16079"/>
            <a:ext cx="5615836" cy="362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AAAC63-80C7-7959-F5BF-F062816C7E5E}"/>
              </a:ext>
            </a:extLst>
          </p:cNvPr>
          <p:cNvSpPr/>
          <p:nvPr/>
        </p:nvSpPr>
        <p:spPr>
          <a:xfrm>
            <a:off x="6519925" y="5405050"/>
            <a:ext cx="5085086" cy="385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90000" bIns="90000" rtlCol="0" anchor="t"/>
          <a:lstStyle/>
          <a:p>
            <a:pPr algn="l"/>
            <a:r>
              <a:rPr lang="en-US" sz="1400" dirty="0">
                <a:cs typeface="Arial" panose="020B0604020202020204" pitchFamily="34" charset="0"/>
              </a:rPr>
              <a:t>Access online at: </a:t>
            </a:r>
            <a:r>
              <a:rPr lang="en-US" sz="1400" dirty="0">
                <a:solidFill>
                  <a:srgbClr val="0070C0"/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https://www.irs.gov/payments/direct-pay</a:t>
            </a:r>
            <a:r>
              <a:rPr lang="en-US" sz="14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65879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34304-929E-B94E-1A63-CFE90BE3C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81A3BE-D361-D344-88AF-C68C3640E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470" y="1228208"/>
            <a:ext cx="4893532" cy="4589633"/>
          </a:xfrm>
        </p:spPr>
        <p:txBody>
          <a:bodyPr>
            <a:normAutofit/>
          </a:bodyPr>
          <a:lstStyle/>
          <a:p>
            <a:pPr marL="40639"/>
            <a:r>
              <a:rPr lang="en-US" sz="2800" dirty="0">
                <a:solidFill>
                  <a:schemeClr val="tx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Can a tax pro set up a payment plan online for a client?</a:t>
            </a:r>
          </a:p>
          <a:p>
            <a:pPr marL="40639"/>
            <a:endParaRPr lang="en-US" sz="2800" dirty="0"/>
          </a:p>
          <a:p>
            <a:pPr marL="514350" indent="-514350">
              <a:buAutoNum type="alphaLcPeriod"/>
            </a:pPr>
            <a:r>
              <a:rPr lang="en-US" sz="2400" dirty="0"/>
              <a:t>Yes, an tax pro can</a:t>
            </a:r>
          </a:p>
          <a:p>
            <a:pPr marL="514350" indent="-514350">
              <a:buAutoNum type="alphaLcPeriod"/>
            </a:pPr>
            <a:r>
              <a:rPr lang="en-US" sz="2400" dirty="0"/>
              <a:t>Yes, only licensed tax pros can</a:t>
            </a:r>
          </a:p>
          <a:p>
            <a:pPr marL="514350" indent="-514350">
              <a:buAutoNum type="alphaLcPeriod"/>
            </a:pPr>
            <a:r>
              <a:rPr lang="en-US" sz="2400" dirty="0"/>
              <a:t>No, only taxpayers can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5BF3B3-0E70-F2E0-72DB-A00ACA627BA8}"/>
              </a:ext>
            </a:extLst>
          </p:cNvPr>
          <p:cNvSpPr txBox="1"/>
          <p:nvPr/>
        </p:nvSpPr>
        <p:spPr>
          <a:xfrm>
            <a:off x="622169" y="1791093"/>
            <a:ext cx="290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Poll Question #5</a:t>
            </a:r>
          </a:p>
        </p:txBody>
      </p:sp>
    </p:spTree>
    <p:extLst>
      <p:ext uri="{BB962C8B-B14F-4D97-AF65-F5344CB8AC3E}">
        <p14:creationId xmlns:p14="http://schemas.microsoft.com/office/powerpoint/2010/main" val="2797986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94B87-5536-B454-9D1A-E72122640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FF581-8F92-1E34-3CDC-EF26A4DA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IRS Online Payment Agreement (OPA)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813C3-CDCC-ACA5-DA26-24073AF7D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9881"/>
            <a:ext cx="5418666" cy="4110962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 u="sng" dirty="0"/>
              <a:t>Quick facts</a:t>
            </a:r>
            <a:endParaRPr lang="en-US" sz="2000" b="1" dirty="0"/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2024: 2/3rds of all IRS payment plans are set up using OPA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Over 95% of taxpayers qualify to use OPA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Requires ID.me authentication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Individual short-term and Simple installment agreements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Short-term (180-day extension to pay) up to $100,000</a:t>
            </a:r>
          </a:p>
          <a:p>
            <a:pPr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Simple IA: pay within collection statute (10 years), up to $50,000 owed (total balance cannot be over $50,000)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Business who less than $25,000 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Registered POAs can apply/revise a plan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51832E-A2D9-DBCE-4CA6-5C3E26114A7F}"/>
              </a:ext>
            </a:extLst>
          </p:cNvPr>
          <p:cNvSpPr/>
          <p:nvPr/>
        </p:nvSpPr>
        <p:spPr>
          <a:xfrm>
            <a:off x="6519925" y="5405050"/>
            <a:ext cx="5085086" cy="632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90000" bIns="90000" rtlCol="0" anchor="t"/>
          <a:lstStyle/>
          <a:p>
            <a:r>
              <a:rPr lang="en-US" sz="1400" dirty="0">
                <a:solidFill>
                  <a:schemeClr val="tx1"/>
                </a:solidFill>
                <a:cs typeface="Arial" panose="020B0604020202020204" pitchFamily="34" charset="0"/>
              </a:rPr>
              <a:t>Access online at:</a:t>
            </a:r>
            <a:r>
              <a:rPr lang="en-US" sz="1400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https://www.irs.gov/payments/online-payment-agreement-application</a:t>
            </a:r>
            <a:endParaRPr lang="en-US" sz="14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37555-055B-38EC-CA57-C40478C33F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047" y="1482943"/>
            <a:ext cx="5500543" cy="3663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6877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34CA8-0D2E-8557-9D9D-550D45C99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74" y="375100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OPA: Lower Fees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C2AD5DA0-3B11-B374-5C56-30F6E6261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704097"/>
              </p:ext>
            </p:extLst>
          </p:nvPr>
        </p:nvGraphicFramePr>
        <p:xfrm>
          <a:off x="1218398" y="1569720"/>
          <a:ext cx="7335428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065">
                  <a:extLst>
                    <a:ext uri="{9D8B030D-6E8A-4147-A177-3AD203B41FA5}">
                      <a16:colId xmlns:a16="http://schemas.microsoft.com/office/drawing/2014/main" val="2067840462"/>
                    </a:ext>
                  </a:extLst>
                </a:gridCol>
                <a:gridCol w="2893925">
                  <a:extLst>
                    <a:ext uri="{9D8B030D-6E8A-4147-A177-3AD203B41FA5}">
                      <a16:colId xmlns:a16="http://schemas.microsoft.com/office/drawing/2014/main" val="3663348499"/>
                    </a:ext>
                  </a:extLst>
                </a:gridCol>
                <a:gridCol w="2660438">
                  <a:extLst>
                    <a:ext uri="{9D8B030D-6E8A-4147-A177-3AD203B41FA5}">
                      <a16:colId xmlns:a16="http://schemas.microsoft.com/office/drawing/2014/main" val="4201558869"/>
                    </a:ext>
                  </a:extLst>
                </a:gridCol>
              </a:tblGrid>
              <a:tr h="293972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Setup fees for payment plans</a:t>
                      </a:r>
                      <a:endParaRPr lang="en-US" sz="2000" b="0" i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Direct debit installment agreements (DDIA)</a:t>
                      </a:r>
                      <a:endParaRPr lang="en-US" sz="2000" b="0" i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Installment agreement by check/electronic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(IRS Direct Pay or EFTPS)</a:t>
                      </a:r>
                      <a:endParaRPr lang="en-US" sz="2000" b="0" i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442978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Apply online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$22</a:t>
                      </a:r>
                      <a:endParaRPr lang="en-US" sz="2000" b="0" i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$69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497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Apply by phone/mail/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in person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$107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</a:rPr>
                        <a:t>$178</a:t>
                      </a:r>
                      <a:endParaRPr lang="en-US" sz="2000" b="0" i="0" dirty="0">
                        <a:solidFill>
                          <a:schemeClr val="bg1"/>
                        </a:solidFill>
                        <a:highlight>
                          <a:srgbClr val="FF0000"/>
                        </a:highlight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647358"/>
                  </a:ext>
                </a:extLst>
              </a:tr>
              <a:tr h="268059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Low income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none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$43 (reimbursed later)</a:t>
                      </a:r>
                      <a:endParaRPr lang="en-US" sz="20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538897"/>
                  </a:ext>
                </a:extLst>
              </a:tr>
            </a:tbl>
          </a:graphicData>
        </a:graphic>
      </p:graphicFrame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BA6D69CB-4459-F83C-2847-FC952107EE6C}"/>
              </a:ext>
            </a:extLst>
          </p:cNvPr>
          <p:cNvSpPr/>
          <p:nvPr/>
        </p:nvSpPr>
        <p:spPr>
          <a:xfrm>
            <a:off x="7794110" y="3263263"/>
            <a:ext cx="1519432" cy="877329"/>
          </a:xfrm>
          <a:prstGeom prst="wedgeEllipseCallout">
            <a:avLst>
              <a:gd name="adj1" fmla="val -63935"/>
              <a:gd name="adj2" fmla="val 26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 Light" panose="020B0403050000020004" pitchFamily="34" charset="0"/>
                <a:cs typeface="Arial" panose="020B0604020202020204" pitchFamily="34" charset="0"/>
              </a:rPr>
              <a:t>Mail in Form 9465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AE92949D-E4CB-5393-B465-2D19FB20AA6D}"/>
              </a:ext>
            </a:extLst>
          </p:cNvPr>
          <p:cNvSpPr/>
          <p:nvPr/>
        </p:nvSpPr>
        <p:spPr>
          <a:xfrm>
            <a:off x="2739443" y="3409253"/>
            <a:ext cx="1332284" cy="478522"/>
          </a:xfrm>
          <a:prstGeom prst="wedgeEllipseCallout">
            <a:avLst>
              <a:gd name="adj1" fmla="val 51139"/>
              <a:gd name="adj2" fmla="val -593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Fira Sans Light" panose="020B0403050000020004" pitchFamily="34" charset="0"/>
                <a:cs typeface="Arial" panose="020B0604020202020204" pitchFamily="34" charset="0"/>
              </a:rPr>
              <a:t>USE OPA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7B5954-F93C-B291-1B05-5F4324414699}"/>
              </a:ext>
            </a:extLst>
          </p:cNvPr>
          <p:cNvSpPr txBox="1"/>
          <p:nvPr/>
        </p:nvSpPr>
        <p:spPr>
          <a:xfrm>
            <a:off x="2739443" y="5400458"/>
            <a:ext cx="550112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Extension to pay agreement fees: $0</a:t>
            </a:r>
          </a:p>
        </p:txBody>
      </p:sp>
    </p:spTree>
    <p:extLst>
      <p:ext uri="{BB962C8B-B14F-4D97-AF65-F5344CB8AC3E}">
        <p14:creationId xmlns:p14="http://schemas.microsoft.com/office/powerpoint/2010/main" val="24073132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C67B7-DCC0-D580-826E-9A45D1BB2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2BFEA-5F3D-BCEC-CDD7-923567FB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IRS Secure Messaging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63455-33F0-3678-883A-D40367E21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9880"/>
            <a:ext cx="5500543" cy="4708394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b="1" u="sng" dirty="0"/>
              <a:t>Quick facts</a:t>
            </a:r>
            <a:r>
              <a:rPr lang="en-US" sz="2000" b="1" dirty="0"/>
              <a:t>:</a:t>
            </a:r>
          </a:p>
          <a:p>
            <a:pPr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Standalone tool</a:t>
            </a:r>
          </a:p>
          <a:p>
            <a:pPr lvl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Past and future: in “taxpayer” and “tax pro” online accounts</a:t>
            </a:r>
          </a:p>
          <a:p>
            <a:pPr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Used to respond to:</a:t>
            </a:r>
          </a:p>
          <a:p>
            <a:pPr marL="768985" lvl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CP2000 and certain mail audits</a:t>
            </a:r>
          </a:p>
          <a:p>
            <a:pPr marL="768985" lvl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Innocent spouse responses</a:t>
            </a:r>
          </a:p>
          <a:p>
            <a:pPr marL="768985" lvl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Return processing issues with Letter 12C</a:t>
            </a:r>
          </a:p>
          <a:p>
            <a:pPr marL="768985" lvl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Appeals</a:t>
            </a:r>
          </a:p>
          <a:p>
            <a:pPr marL="768985" lvl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Any “invited” access</a:t>
            </a:r>
          </a:p>
          <a:p>
            <a:pPr marL="497205" indent="-4572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Can attach files as responses/documentation </a:t>
            </a:r>
          </a:p>
          <a:p>
            <a:pPr marL="497205" indent="-4572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Messaging history saved and email notifications!</a:t>
            </a:r>
          </a:p>
          <a:p>
            <a:pPr marL="497205" indent="-4572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Must be invited</a:t>
            </a:r>
          </a:p>
          <a:p>
            <a:pPr marL="768985" lvl="1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Notice with “access code”</a:t>
            </a:r>
          </a:p>
          <a:p>
            <a:pPr marL="497205" indent="-4572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Requires ID.me authentication</a:t>
            </a:r>
          </a:p>
          <a:p>
            <a:pPr marL="497205" indent="-45720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dirty="0"/>
              <a:t>Access online at: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https://www.irs.gov/help/welcome-to-secure-messaging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779424-48F8-AB40-2E91-C63375EC1D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022" y="1798741"/>
            <a:ext cx="4705644" cy="373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88762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D930-02AC-8CE9-99DD-0312337E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42" y="609601"/>
            <a:ext cx="9494875" cy="1320800"/>
          </a:xfrm>
        </p:spPr>
        <p:txBody>
          <a:bodyPr>
            <a:normAutofit/>
          </a:bodyPr>
          <a:lstStyle/>
          <a:p>
            <a:r>
              <a:rPr lang="en-US" dirty="0"/>
              <a:t>IRS Secure Messaging: Message History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ECCDC-D085-B1CA-D542-29C48FC21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01" y="1473201"/>
            <a:ext cx="8596668" cy="4110962"/>
          </a:xfrm>
        </p:spPr>
        <p:txBody>
          <a:bodyPr>
            <a:normAutofit/>
          </a:bodyPr>
          <a:lstStyle/>
          <a:p>
            <a:pPr marL="40639" indent="0">
              <a:buNone/>
            </a:pPr>
            <a:r>
              <a:rPr lang="en-US" sz="1400" dirty="0"/>
              <a:t>History of interactions with IRS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F9B593-C488-72E3-C220-2D6B726B38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01" y="1930401"/>
            <a:ext cx="7264400" cy="424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31361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60AE5-5D28-6EA5-15DD-5664EDBD0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IRS Secure Messaging: Resolving Post-Filing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A7EA2-4BF0-7460-D013-057D36ED41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0639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cs typeface="Arial" panose="020B0604020202020204" pitchFamily="34" charset="0"/>
              </a:rPr>
              <a:t>POA use</a:t>
            </a:r>
          </a:p>
          <a:p>
            <a:pPr marL="72897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POA must be on file</a:t>
            </a:r>
          </a:p>
          <a:p>
            <a:pPr marL="72897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Taxpayer must have online account and Secure Messaging</a:t>
            </a:r>
          </a:p>
          <a:p>
            <a:pPr marL="72897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Select issue</a:t>
            </a:r>
          </a:p>
          <a:p>
            <a:pPr marL="72897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Follow workflow</a:t>
            </a:r>
          </a:p>
          <a:p>
            <a:pPr marL="72897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Upload response and documents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cs typeface="Arial" panose="020B0604020202020204" pitchFamily="34" charset="0"/>
              </a:rPr>
              <a:t>Access points to submit responses:</a:t>
            </a:r>
          </a:p>
          <a:p>
            <a:pPr marL="8001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  <a:hlinkClick r:id="rId2"/>
              </a:rPr>
              <a:t>IRS.gov/</a:t>
            </a:r>
            <a:r>
              <a:rPr lang="en-US" dirty="0" err="1">
                <a:cs typeface="Arial" panose="020B0604020202020204" pitchFamily="34" charset="0"/>
                <a:hlinkClick r:id="rId2"/>
              </a:rPr>
              <a:t>examreply</a:t>
            </a:r>
            <a:endParaRPr lang="en-US" dirty="0">
              <a:cs typeface="Arial" panose="020B0604020202020204" pitchFamily="34" charset="0"/>
            </a:endParaRPr>
          </a:p>
          <a:p>
            <a:pPr marL="800100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Others…</a:t>
            </a:r>
            <a:endParaRPr lang="en-M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E5A82B-5160-ADB2-0F2C-66F276885B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332" y="1930400"/>
            <a:ext cx="5654076" cy="3597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8851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C6554-887A-D381-2981-C49440CF7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D9D66-A280-27AC-2930-D6953C990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the 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685A-69FC-366B-8639-E986C33BB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517775"/>
            <a:ext cx="10104966" cy="4730625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spcAft>
                <a:spcPts val="1400"/>
              </a:spcAft>
              <a:buNone/>
            </a:pPr>
            <a:r>
              <a:rPr lang="en-US" sz="2200" dirty="0"/>
              <a:t>3 primary methods to work with the IRS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Face-to-face interaction</a:t>
            </a:r>
          </a:p>
          <a:p>
            <a:pPr lvl="2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Taxpayer Assistance Center</a:t>
            </a:r>
          </a:p>
          <a:p>
            <a:pPr lvl="2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Local compliance enforcement</a:t>
            </a:r>
          </a:p>
          <a:p>
            <a:pPr lvl="2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Taxpayer Advocate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By phone/mail</a:t>
            </a:r>
          </a:p>
          <a:p>
            <a:pPr lvl="2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150+ campus hotlines</a:t>
            </a:r>
          </a:p>
          <a:p>
            <a:pPr lvl="2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Practitioner Priority Service (PPS) </a:t>
            </a:r>
          </a:p>
          <a:p>
            <a:pPr lvl="2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Service and compliance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000" b="1" u="sng" dirty="0"/>
              <a:t>Use online tools</a:t>
            </a:r>
          </a:p>
          <a:p>
            <a:pPr lvl="2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b="1" u="sng" dirty="0"/>
              <a:t>Taxpayer tools</a:t>
            </a:r>
          </a:p>
          <a:p>
            <a:pPr lvl="2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b="1" u="sng" dirty="0"/>
              <a:t>Tax pro tools</a:t>
            </a:r>
          </a:p>
          <a:p>
            <a:pPr lvl="2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1800" b="1" u="sng" dirty="0"/>
              <a:t>Transcripts</a:t>
            </a:r>
            <a:endParaRPr lang="en-MT" sz="2000" dirty="0"/>
          </a:p>
        </p:txBody>
      </p:sp>
      <p:pic>
        <p:nvPicPr>
          <p:cNvPr id="4" name="Picture 3" descr="A person wearing glasses and looking at the camera&#10;&#10;Description automatically generated">
            <a:extLst>
              <a:ext uri="{FF2B5EF4-FFF2-40B4-BE49-F238E27FC236}">
                <a16:creationId xmlns:a16="http://schemas.microsoft.com/office/drawing/2014/main" id="{F68B3482-2B31-0784-A056-5F4BB2EFA6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422298" y="1790522"/>
            <a:ext cx="2938213" cy="3814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3297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227E-5B6E-00ED-DC64-C0ADDBFE0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6949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IRS Chat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B1939-A2E7-E5AD-FA87-5D297AE22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717749"/>
            <a:ext cx="3218261" cy="432361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dirty="0"/>
              <a:t>Taxpayers and tax Pros can chat with the IRS…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/>
              <a:t>Early development stages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/>
              <a:t>Current use: IRS Collection issues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/>
              <a:t>Good to use to set up a call back for collection</a:t>
            </a:r>
            <a:endParaRPr lang="en-M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067835-EA59-E3A2-3DA5-F0FC4044F2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496" y="953569"/>
            <a:ext cx="5001644" cy="4578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B02D7-A215-9382-2131-D88DF899D2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458" y="1787649"/>
            <a:ext cx="2686164" cy="3925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D50E8D-F2FF-4C23-674C-A2EB6B64F5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379" y="4741971"/>
            <a:ext cx="1044840" cy="7826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2438E5-C1D3-1C9C-B529-9AFAEA178CA5}"/>
              </a:ext>
            </a:extLst>
          </p:cNvPr>
          <p:cNvSpPr/>
          <p:nvPr/>
        </p:nvSpPr>
        <p:spPr>
          <a:xfrm>
            <a:off x="8118546" y="5112560"/>
            <a:ext cx="904673" cy="4912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182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D940C-5652-706F-E8F4-13CBD8FA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485A8C-B50A-5083-DC9C-1ED489ED4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470" y="1419594"/>
            <a:ext cx="4893532" cy="4589633"/>
          </a:xfrm>
        </p:spPr>
        <p:txBody>
          <a:bodyPr>
            <a:normAutofit/>
          </a:bodyPr>
          <a:lstStyle/>
          <a:p>
            <a:pPr marL="40639"/>
            <a:r>
              <a:rPr lang="en-GB" sz="2800" b="1" dirty="0">
                <a:latin typeface="Fira Sans SemiBold" panose="020B0503050000020004" pitchFamily="34" charset="0"/>
                <a:ea typeface="Fira Sans SemiBold" panose="020B0503050000020004" pitchFamily="34" charset="0"/>
              </a:rPr>
              <a:t>According to the IRS, what % of IRS notices can accept a response online?</a:t>
            </a:r>
          </a:p>
          <a:p>
            <a:pPr marL="40639"/>
            <a:endParaRPr lang="en-GB" sz="2800" b="1" dirty="0">
              <a:latin typeface="Fira Sans SemiBold" panose="020B0503050000020004" pitchFamily="34" charset="0"/>
              <a:ea typeface="Fira Sans SemiBold" panose="020B0503050000020004" pitchFamily="34" charset="0"/>
            </a:endParaRPr>
          </a:p>
          <a:p>
            <a:pPr marL="554989" indent="-514350">
              <a:buAutoNum type="alphaLcPeriod"/>
            </a:pPr>
            <a:r>
              <a:rPr lang="en-GB" sz="2800" b="1" dirty="0">
                <a:latin typeface="Fira Sans SemiBold" panose="020B0503050000020004" pitchFamily="34" charset="0"/>
                <a:ea typeface="Fira Sans SemiBold" panose="020B0503050000020004" pitchFamily="34" charset="0"/>
              </a:rPr>
              <a:t>24%</a:t>
            </a:r>
          </a:p>
          <a:p>
            <a:pPr marL="554989" indent="-514350">
              <a:buAutoNum type="alphaLcPeriod"/>
            </a:pPr>
            <a:r>
              <a:rPr lang="en-GB" sz="2800" b="1" dirty="0">
                <a:latin typeface="Fira Sans SemiBold" panose="020B0503050000020004" pitchFamily="34" charset="0"/>
                <a:ea typeface="Fira Sans SemiBold" panose="020B0503050000020004" pitchFamily="34" charset="0"/>
              </a:rPr>
              <a:t>44%</a:t>
            </a:r>
          </a:p>
          <a:p>
            <a:pPr marL="554989" indent="-514350">
              <a:buAutoNum type="alphaLcPeriod"/>
            </a:pPr>
            <a:r>
              <a:rPr lang="en-GB" sz="2800" b="1" dirty="0">
                <a:latin typeface="Fira Sans SemiBold" panose="020B0503050000020004" pitchFamily="34" charset="0"/>
                <a:ea typeface="Fira Sans SemiBold" panose="020B0503050000020004" pitchFamily="34" charset="0"/>
              </a:rPr>
              <a:t>64%</a:t>
            </a:r>
          </a:p>
          <a:p>
            <a:pPr marL="554989" indent="-514350">
              <a:buAutoNum type="alphaLcPeriod"/>
            </a:pPr>
            <a:r>
              <a:rPr lang="en-GB" sz="2800" b="1" dirty="0">
                <a:latin typeface="Fira Sans SemiBold" panose="020B0503050000020004" pitchFamily="34" charset="0"/>
                <a:ea typeface="Fira Sans SemiBold" panose="020B0503050000020004" pitchFamily="34" charset="0"/>
              </a:rPr>
              <a:t>94%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3996F-3773-1245-46DC-666C68BCD154}"/>
              </a:ext>
            </a:extLst>
          </p:cNvPr>
          <p:cNvSpPr txBox="1"/>
          <p:nvPr/>
        </p:nvSpPr>
        <p:spPr>
          <a:xfrm>
            <a:off x="622169" y="1791093"/>
            <a:ext cx="290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Poll Question #6</a:t>
            </a:r>
          </a:p>
        </p:txBody>
      </p:sp>
    </p:spTree>
    <p:extLst>
      <p:ext uri="{BB962C8B-B14F-4D97-AF65-F5344CB8AC3E}">
        <p14:creationId xmlns:p14="http://schemas.microsoft.com/office/powerpoint/2010/main" val="85046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81E0C-D34F-A15A-47A1-5CB469E10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13EAF-EFFA-6C35-4587-2BC1A5BFC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6949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Respond To “All” Notices ONLINE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9C2129-CE57-61C0-D034-65BA97A6312F}"/>
              </a:ext>
            </a:extLst>
          </p:cNvPr>
          <p:cNvSpPr txBox="1"/>
          <p:nvPr/>
        </p:nvSpPr>
        <p:spPr>
          <a:xfrm>
            <a:off x="664972" y="1464774"/>
            <a:ext cx="5181051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IRS “Document Upload Tool” (DUT)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25388A-F283-2695-220E-470F4D843C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07" y="2034711"/>
            <a:ext cx="5200532" cy="15988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09B8B2-C9E9-F4D9-8422-54CD72B891AA}"/>
              </a:ext>
            </a:extLst>
          </p:cNvPr>
          <p:cNvSpPr txBox="1"/>
          <p:nvPr/>
        </p:nvSpPr>
        <p:spPr>
          <a:xfrm>
            <a:off x="6788477" y="4239140"/>
            <a:ext cx="501116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https://www.irs.gov/help/irs-document-upload-tool</a:t>
            </a:r>
            <a:r>
              <a:rPr lang="en-US" sz="16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6D7093-FF1C-9287-4FA4-869BD3C066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379" y="1361833"/>
            <a:ext cx="3809423" cy="2481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83DDF05-9E08-2A6D-65A6-3807866DBDD9}"/>
              </a:ext>
            </a:extLst>
          </p:cNvPr>
          <p:cNvSpPr/>
          <p:nvPr/>
        </p:nvSpPr>
        <p:spPr>
          <a:xfrm>
            <a:off x="7005649" y="4807873"/>
            <a:ext cx="4318881" cy="792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  <a:hlinkClick r:id="rId5"/>
              </a:rPr>
              <a:t>IRS.gov/DUTreply </a:t>
            </a:r>
            <a:endParaRPr 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6195F-1A83-C313-0A8A-53DAB5D955EB}"/>
              </a:ext>
            </a:extLst>
          </p:cNvPr>
          <p:cNvSpPr txBox="1"/>
          <p:nvPr/>
        </p:nvSpPr>
        <p:spPr>
          <a:xfrm>
            <a:off x="392360" y="3741843"/>
            <a:ext cx="6296390" cy="26468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94% of all notices can use this tool to respond:</a:t>
            </a:r>
          </a:p>
          <a:p>
            <a:pPr marL="607335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No authentication required</a:t>
            </a:r>
          </a:p>
          <a:p>
            <a:pPr marL="607335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With or without access code on notice</a:t>
            </a:r>
          </a:p>
          <a:p>
            <a:pPr marL="607335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List notice #, SSN/ITIN, and upload response</a:t>
            </a:r>
          </a:p>
          <a:p>
            <a:pPr marL="607335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Submit to IRS</a:t>
            </a:r>
          </a:p>
          <a:p>
            <a:pPr marL="607335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Confirmation page – but no tracking of submission</a:t>
            </a:r>
          </a:p>
          <a:p>
            <a:pPr marL="607335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Much more coming soon</a:t>
            </a:r>
          </a:p>
        </p:txBody>
      </p:sp>
    </p:spTree>
    <p:extLst>
      <p:ext uri="{BB962C8B-B14F-4D97-AF65-F5344CB8AC3E}">
        <p14:creationId xmlns:p14="http://schemas.microsoft.com/office/powerpoint/2010/main" val="25189514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55EC3-7425-A588-3CEC-5972D7914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577876-3292-DF35-6BEA-F861A95DE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Working with the IRS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/>
              </a:rPr>
              <a:t>IRS goes digital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Online Services Update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Secure Access Digital Identity (SADI)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IRS Online Accounts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Other tools for tax pros and taxpayers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highlight>
                  <a:srgbClr val="FFFF00"/>
                </a:highlight>
                <a:cs typeface="Arial" panose="020B0604020202020204" pitchFamily="34" charset="0"/>
              </a:rPr>
              <a:t>IRS e-Services: SOR and TDS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Transcripts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Overview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  <a:buSzPct val="100000"/>
            </a:pPr>
            <a:r>
              <a:rPr lang="en-US" sz="2200" dirty="0">
                <a:cs typeface="Arial" panose="020B0604020202020204" pitchFamily="34" charset="0"/>
              </a:rPr>
              <a:t>Best Practices, Tips, and Common uses for transcripts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Proactive Client Support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/>
              </a:rPr>
              <a:t>Monitoring your client’s IRS activity</a:t>
            </a:r>
          </a:p>
        </p:txBody>
      </p:sp>
    </p:spTree>
    <p:extLst>
      <p:ext uri="{BB962C8B-B14F-4D97-AF65-F5344CB8AC3E}">
        <p14:creationId xmlns:p14="http://schemas.microsoft.com/office/powerpoint/2010/main" val="14771060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CF5E4-D7B1-6011-6323-6B59C10B2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IRS E-Services: The Tax Pro’s Toolbox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04A2E9A-554B-9C31-C9B2-2FD0B55092CE}"/>
              </a:ext>
            </a:extLst>
          </p:cNvPr>
          <p:cNvSpPr txBox="1">
            <a:spLocks/>
          </p:cNvSpPr>
          <p:nvPr/>
        </p:nvSpPr>
        <p:spPr>
          <a:xfrm>
            <a:off x="363255" y="1623922"/>
            <a:ext cx="3169086" cy="44703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e-file application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e-Services Mailbox: Secure Object Repository (SOR)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Transcript Delivery System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133832-6D51-FE56-7E3B-D61096686FE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420" y="1383545"/>
            <a:ext cx="4911741" cy="4951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78819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2A40C-8F91-D638-0D1E-198B977CC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IRS E-Services: The Tax Pro’s Toolbox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4904391-22F7-98D1-3EA0-7B569E8C16F7}"/>
              </a:ext>
            </a:extLst>
          </p:cNvPr>
          <p:cNvSpPr txBox="1">
            <a:spLocks/>
          </p:cNvSpPr>
          <p:nvPr/>
        </p:nvSpPr>
        <p:spPr>
          <a:xfrm>
            <a:off x="180000" y="1449648"/>
            <a:ext cx="3840855" cy="495114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ONLY delivery method to get transcripts from IRS (PPS only)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“Short ID”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ID.me required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Download transcripts from your “Secure Object Repository”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358228-5C9A-8962-0C97-01BAF9C599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189" y="2467860"/>
            <a:ext cx="5803258" cy="3375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0A72A3-178D-5A6A-B99E-0AA2C1B557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189" y="1449648"/>
            <a:ext cx="2128923" cy="2233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7A78B5-DE95-BB6E-94C2-B0DA46F4DEAF}"/>
              </a:ext>
            </a:extLst>
          </p:cNvPr>
          <p:cNvSpPr txBox="1"/>
          <p:nvPr/>
        </p:nvSpPr>
        <p:spPr>
          <a:xfrm>
            <a:off x="6714484" y="1930400"/>
            <a:ext cx="3705916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https://www.irs.gov/e-services</a:t>
            </a:r>
            <a:endParaRPr lang="en-US" sz="16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396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4580-BD52-7C68-C62B-0B63AB9B6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IRS E-Services: Transcript Delivery System (TDS)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B84C1FC-C90D-A01E-4407-498FBFC37FA1}"/>
              </a:ext>
            </a:extLst>
          </p:cNvPr>
          <p:cNvSpPr txBox="1">
            <a:spLocks/>
          </p:cNvSpPr>
          <p:nvPr/>
        </p:nvSpPr>
        <p:spPr>
          <a:xfrm>
            <a:off x="314825" y="2053423"/>
            <a:ext cx="5743931" cy="495114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Wingdings 3" charset="2"/>
              <a:buNone/>
            </a:pPr>
            <a:r>
              <a:rPr lang="en-US" sz="2000" b="1" u="sng" dirty="0"/>
              <a:t>Quick facts</a:t>
            </a:r>
            <a:r>
              <a:rPr lang="en-US" sz="2000" b="1" dirty="0"/>
              <a:t>: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E-file providers (file more than 5 returns electronically) have online access to client transcripts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Must have a Form 2848 or 8821 on file with CAF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Individual representatives and designees have access (Not firms!)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E-file application owner provides firm members access to TDS in their e-file application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Access online at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https://www.irs.gov/tax-professionals/transcript-delivery-system-tds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76BBA7-D548-47E6-9D20-33290FDBB4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756" y="1930400"/>
            <a:ext cx="5772353" cy="372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32939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4D3E4-ABFA-147C-0DCC-CA75F12B4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Tax Pro: Get Real-Time Access to Client Transcripts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469A3D8-33D9-D66E-04AB-BCCF22F762FB}"/>
              </a:ext>
            </a:extLst>
          </p:cNvPr>
          <p:cNvSpPr txBox="1">
            <a:spLocks/>
          </p:cNvSpPr>
          <p:nvPr/>
        </p:nvSpPr>
        <p:spPr>
          <a:xfrm>
            <a:off x="180000" y="2057400"/>
            <a:ext cx="4849920" cy="43433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u="sng" dirty="0">
                <a:solidFill>
                  <a:sysClr val="windowText" lastClr="000000"/>
                </a:solidFill>
                <a:cs typeface="Arial"/>
              </a:rPr>
              <a:t>Step #1:</a:t>
            </a:r>
            <a:r>
              <a:rPr lang="en-US" dirty="0">
                <a:solidFill>
                  <a:sysClr val="windowText" lastClr="000000"/>
                </a:solidFill>
                <a:cs typeface="Arial"/>
              </a:rPr>
              <a:t> Get an IRS e-Services account on IRS.gov (ID.me)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u="sng" dirty="0">
                <a:solidFill>
                  <a:sysClr val="windowText" lastClr="000000"/>
                </a:solidFill>
                <a:cs typeface="Arial"/>
              </a:rPr>
              <a:t>Step #2:</a:t>
            </a:r>
            <a:r>
              <a:rPr lang="en-US" dirty="0">
                <a:solidFill>
                  <a:sysClr val="windowText" lastClr="000000"/>
                </a:solidFill>
                <a:cs typeface="Arial"/>
              </a:rPr>
              <a:t> Get access to TDS through an active e-file application (Responsible person for e-file app gives you access)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u="sng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Step #3</a:t>
            </a:r>
            <a:r>
              <a:rPr lang="en-US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: File an authorization for your client with IRS CAF Unit (Form 2848 or 8821) (individual rep/designee only))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u="sng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Step #4</a:t>
            </a:r>
            <a:r>
              <a:rPr lang="en-US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: Access transcripts through IRS e-Services TDS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FC467D-9905-C8FC-A742-F0BA1387DCBD}"/>
              </a:ext>
            </a:extLst>
          </p:cNvPr>
          <p:cNvSpPr/>
          <p:nvPr/>
        </p:nvSpPr>
        <p:spPr>
          <a:xfrm>
            <a:off x="1749449" y="6125742"/>
            <a:ext cx="778733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70C0"/>
                </a:solidFill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https://www.irs.gov/tax-professionals/transcript-delivery-system-tds</a:t>
            </a:r>
            <a:endParaRPr lang="en-US" sz="1600" u="sng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28D6B-493C-97C3-98F8-B4FA3C95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118" y="1452056"/>
            <a:ext cx="4287054" cy="39148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77818E-256D-AF73-2B0F-26EFB06F7A7A}"/>
              </a:ext>
            </a:extLst>
          </p:cNvPr>
          <p:cNvSpPr/>
          <p:nvPr/>
        </p:nvSpPr>
        <p:spPr>
          <a:xfrm>
            <a:off x="5828733" y="4833165"/>
            <a:ext cx="2782579" cy="406757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0526D47C-69E8-E681-7606-8FC757A42293}"/>
              </a:ext>
            </a:extLst>
          </p:cNvPr>
          <p:cNvSpPr/>
          <p:nvPr/>
        </p:nvSpPr>
        <p:spPr>
          <a:xfrm>
            <a:off x="4837479" y="2713080"/>
            <a:ext cx="805639" cy="261833"/>
          </a:xfrm>
          <a:prstGeom prst="rightArrow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945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CED25-B2FE-2258-3B21-B4487E790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Enter Delivery Option and Taxpayer Type. Enter CAF #.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2CA318-AE7F-AE5A-1F1D-7837CB51CE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475" y="1723348"/>
            <a:ext cx="6248400" cy="4854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65B056-E2F6-4FF4-7CE0-3E9E5E4B61D4}"/>
              </a:ext>
            </a:extLst>
          </p:cNvPr>
          <p:cNvSpPr txBox="1"/>
          <p:nvPr/>
        </p:nvSpPr>
        <p:spPr>
          <a:xfrm>
            <a:off x="4711700" y="5168676"/>
            <a:ext cx="3971867" cy="95410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Order individual or business transcripts.</a:t>
            </a:r>
          </a:p>
        </p:txBody>
      </p:sp>
    </p:spTree>
    <p:extLst>
      <p:ext uri="{BB962C8B-B14F-4D97-AF65-F5344CB8AC3E}">
        <p14:creationId xmlns:p14="http://schemas.microsoft.com/office/powerpoint/2010/main" val="28036847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98FB9-8E67-9D60-D00F-8672DAE9A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Enter Taxpayer Information</a:t>
            </a:r>
            <a:endParaRPr lang="en-US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079E824-CA44-28F3-A286-62D28CCD0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0642" y="1360707"/>
            <a:ext cx="4150715" cy="48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A85C6DB-562E-CB92-FEFF-FE1E2A35F734}"/>
              </a:ext>
            </a:extLst>
          </p:cNvPr>
          <p:cNvSpPr txBox="1"/>
          <p:nvPr/>
        </p:nvSpPr>
        <p:spPr>
          <a:xfrm>
            <a:off x="1229619" y="2033814"/>
            <a:ext cx="2077318" cy="138499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Taxpayer information required.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173FB5F-8EA3-4136-DEEE-C33A8C01ECC5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3306937" y="2726312"/>
            <a:ext cx="1023763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501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BDC21-129B-19CA-3741-29E497044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 the “Future” 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D41BC-A1D6-306E-87B4-EA8F076C6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4440766" cy="499702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last 5 years---and future uncertainty =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Need for a digital first IRS service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677E0-93AA-CB75-163A-140EDB1B17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668" y="1445339"/>
            <a:ext cx="4231623" cy="5040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821A6E-8EEA-E2B3-57F4-F171D7CB36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3341914"/>
            <a:ext cx="3909769" cy="29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023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4314C-8858-48B0-6D76-9B6D62864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F3F54-AB84-C663-FA86-BAF65DAD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Request Type of Transcript and Tax Forms/ Years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F11C5-0A94-10A4-F68F-B2C1DC08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947" y="1294761"/>
            <a:ext cx="4724400" cy="556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25AADD-345D-9CCF-C0D7-C63B3B892599}"/>
              </a:ext>
            </a:extLst>
          </p:cNvPr>
          <p:cNvSpPr txBox="1"/>
          <p:nvPr/>
        </p:nvSpPr>
        <p:spPr>
          <a:xfrm>
            <a:off x="534032" y="2893973"/>
            <a:ext cx="2525485" cy="101566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ira Sans Light" panose="020B0403050000020004" pitchFamily="34" charset="0"/>
              </a:rPr>
              <a:t>Select type of transcript and purpose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49C6F-2CDE-2830-595C-8ABE44C24EEC}"/>
              </a:ext>
            </a:extLst>
          </p:cNvPr>
          <p:cNvSpPr txBox="1"/>
          <p:nvPr/>
        </p:nvSpPr>
        <p:spPr>
          <a:xfrm>
            <a:off x="534031" y="4458255"/>
            <a:ext cx="2525486" cy="707886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ira Sans Light" panose="020B0403050000020004" pitchFamily="34" charset="0"/>
              </a:rPr>
              <a:t>Enter form(s)/year(s)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95A01D-4607-11F3-8B49-BB589413C9E5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1796775" y="3909636"/>
            <a:ext cx="1949632" cy="374809"/>
          </a:xfrm>
          <a:prstGeom prst="straightConnector1">
            <a:avLst/>
          </a:prstGeom>
          <a:ln w="254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36D4AD9-6098-BFF0-68E0-1933CAE99FF1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796774" y="5166141"/>
            <a:ext cx="1719943" cy="404575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DD9CB0B-6538-0BDB-C5BF-93E86D0902F7}"/>
              </a:ext>
            </a:extLst>
          </p:cNvPr>
          <p:cNvSpPr/>
          <p:nvPr/>
        </p:nvSpPr>
        <p:spPr>
          <a:xfrm>
            <a:off x="5475124" y="1364289"/>
            <a:ext cx="563880" cy="15645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en-US" sz="500" b="1" dirty="0">
                <a:solidFill>
                  <a:schemeClr val="bg1"/>
                </a:solidFill>
              </a:rPr>
              <a:t>JOETAXPRO</a:t>
            </a:r>
          </a:p>
        </p:txBody>
      </p:sp>
    </p:spTree>
    <p:extLst>
      <p:ext uri="{BB962C8B-B14F-4D97-AF65-F5344CB8AC3E}">
        <p14:creationId xmlns:p14="http://schemas.microsoft.com/office/powerpoint/2010/main" val="33998146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E02AC-C859-B365-A3C9-A7CA51835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Download and View Transcripts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141BAC-8FD4-43DD-2AB8-D0D8F5E3A7BF}"/>
              </a:ext>
            </a:extLst>
          </p:cNvPr>
          <p:cNvSpPr txBox="1"/>
          <p:nvPr/>
        </p:nvSpPr>
        <p:spPr>
          <a:xfrm>
            <a:off x="431799" y="1532451"/>
            <a:ext cx="1855759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Must pass IRS CAF check (confirms your authorization).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356A09-47A3-E712-48BF-06492AB8A064}"/>
              </a:ext>
            </a:extLst>
          </p:cNvPr>
          <p:cNvSpPr txBox="1"/>
          <p:nvPr/>
        </p:nvSpPr>
        <p:spPr>
          <a:xfrm>
            <a:off x="1747157" y="3899458"/>
            <a:ext cx="259442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Get transcripts. Print or use other tools to print to PDF.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1E2658C-87C4-156D-5D4D-D27046FA4272}"/>
              </a:ext>
            </a:extLst>
          </p:cNvPr>
          <p:cNvGrpSpPr/>
          <p:nvPr/>
        </p:nvGrpSpPr>
        <p:grpSpPr>
          <a:xfrm>
            <a:off x="2522441" y="1447340"/>
            <a:ext cx="6477000" cy="2039824"/>
            <a:chOff x="1828800" y="838200"/>
            <a:chExt cx="6477000" cy="2286000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F263456-763A-2EF5-C132-F6AB94039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838200"/>
              <a:ext cx="6477000" cy="2286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7725B18-A179-B6F4-AD04-B148B7A938B4}"/>
                </a:ext>
              </a:extLst>
            </p:cNvPr>
            <p:cNvSpPr/>
            <p:nvPr/>
          </p:nvSpPr>
          <p:spPr>
            <a:xfrm>
              <a:off x="7010400" y="1600200"/>
              <a:ext cx="1066800" cy="914400"/>
            </a:xfrm>
            <a:prstGeom prst="rect">
              <a:avLst/>
            </a:prstGeom>
            <a:noFill/>
            <a:ln>
              <a:solidFill>
                <a:srgbClr val="D33D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23AA909D-0CE9-A63A-78E5-D277F0EA9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71" r="-4708" b="4131"/>
          <a:stretch>
            <a:fillRect/>
          </a:stretch>
        </p:blipFill>
        <p:spPr bwMode="auto">
          <a:xfrm>
            <a:off x="4518152" y="3040338"/>
            <a:ext cx="4987779" cy="3361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584F32F-5F4A-286F-9069-7233A9B5BD9F}"/>
              </a:ext>
            </a:extLst>
          </p:cNvPr>
          <p:cNvSpPr/>
          <p:nvPr/>
        </p:nvSpPr>
        <p:spPr>
          <a:xfrm>
            <a:off x="8661435" y="4189796"/>
            <a:ext cx="554198" cy="71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0F83B3-FCC8-1180-DE88-BE9367A6F1CC}"/>
              </a:ext>
            </a:extLst>
          </p:cNvPr>
          <p:cNvSpPr/>
          <p:nvPr/>
        </p:nvSpPr>
        <p:spPr>
          <a:xfrm>
            <a:off x="882869" y="5346763"/>
            <a:ext cx="2594425" cy="121169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TIP: Use an “ISP” to mass download and analyze IRS transcripts</a:t>
            </a:r>
          </a:p>
        </p:txBody>
      </p:sp>
    </p:spTree>
    <p:extLst>
      <p:ext uri="{BB962C8B-B14F-4D97-AF65-F5344CB8AC3E}">
        <p14:creationId xmlns:p14="http://schemas.microsoft.com/office/powerpoint/2010/main" val="22945489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3DA86-BF87-4B95-664D-DA661B426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8E2BA7-EC56-5108-FEF4-CE0967BEF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Working with the IRS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/>
              </a:rPr>
              <a:t>IRS goes digital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Online Services Update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Secure Access Digital Identity (SADI)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IRS Online Accounts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Other tools for tax pros and taxpayers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IRS e-Services: SOR and TDS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Transcripts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highlight>
                  <a:srgbClr val="FFFF00"/>
                </a:highlight>
                <a:cs typeface="Arial" panose="020B0604020202020204" pitchFamily="34" charset="0"/>
              </a:rPr>
              <a:t>Overview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  <a:buSzPct val="100000"/>
            </a:pPr>
            <a:r>
              <a:rPr lang="en-US" sz="2200" dirty="0">
                <a:cs typeface="Arial" panose="020B0604020202020204" pitchFamily="34" charset="0"/>
              </a:rPr>
              <a:t>Best Practices, Tips, and Common uses for transcripts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Proactive Client Support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/>
              </a:rPr>
              <a:t>Monitoring your client’s IRS activity</a:t>
            </a:r>
          </a:p>
        </p:txBody>
      </p:sp>
    </p:spTree>
    <p:extLst>
      <p:ext uri="{BB962C8B-B14F-4D97-AF65-F5344CB8AC3E}">
        <p14:creationId xmlns:p14="http://schemas.microsoft.com/office/powerpoint/2010/main" val="37594370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843D-60A3-A1E8-F952-AF7F3E09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6 Types of IRS Transcripts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6EC2470F-CA99-EB08-2709-4AB53B6363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482745"/>
              </p:ext>
            </p:extLst>
          </p:nvPr>
        </p:nvGraphicFramePr>
        <p:xfrm>
          <a:off x="484742" y="1475075"/>
          <a:ext cx="11199259" cy="4332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654">
                  <a:extLst>
                    <a:ext uri="{9D8B030D-6E8A-4147-A177-3AD203B41FA5}">
                      <a16:colId xmlns:a16="http://schemas.microsoft.com/office/drawing/2014/main" val="2059005740"/>
                    </a:ext>
                  </a:extLst>
                </a:gridCol>
                <a:gridCol w="3566877">
                  <a:extLst>
                    <a:ext uri="{9D8B030D-6E8A-4147-A177-3AD203B41FA5}">
                      <a16:colId xmlns:a16="http://schemas.microsoft.com/office/drawing/2014/main" val="2251962958"/>
                    </a:ext>
                  </a:extLst>
                </a:gridCol>
                <a:gridCol w="2874780">
                  <a:extLst>
                    <a:ext uri="{9D8B030D-6E8A-4147-A177-3AD203B41FA5}">
                      <a16:colId xmlns:a16="http://schemas.microsoft.com/office/drawing/2014/main" val="3217951242"/>
                    </a:ext>
                  </a:extLst>
                </a:gridCol>
                <a:gridCol w="2585948">
                  <a:extLst>
                    <a:ext uri="{9D8B030D-6E8A-4147-A177-3AD203B41FA5}">
                      <a16:colId xmlns:a16="http://schemas.microsoft.com/office/drawing/2014/main" val="2199233153"/>
                    </a:ext>
                  </a:extLst>
                </a:gridCol>
              </a:tblGrid>
              <a:tr h="304098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400" b="0" i="0" dirty="0">
                        <a:solidFill>
                          <a:schemeClr val="bg1"/>
                        </a:solidFill>
                        <a:latin typeface="Fira Sans Medium" panose="020B0603050000020004" pitchFamily="34" charset="0"/>
                        <a:ea typeface="Fira Sans Medium" panose="020B0603050000020004" pitchFamily="34" charset="0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Description</a:t>
                      </a:r>
                      <a:endParaRPr lang="en-US" sz="1400" b="0" i="0" dirty="0">
                        <a:solidFill>
                          <a:schemeClr val="bg1"/>
                        </a:solidFill>
                        <a:latin typeface="Fira Sans Medium" panose="020B0603050000020004" pitchFamily="34" charset="0"/>
                        <a:ea typeface="Fira Sans Medium" panose="020B0603050000020004" pitchFamily="34" charset="0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Forms Available</a:t>
                      </a:r>
                      <a:endParaRPr lang="en-US" sz="1400" b="0" i="0" dirty="0">
                        <a:solidFill>
                          <a:schemeClr val="bg1"/>
                        </a:solidFill>
                        <a:latin typeface="Fira Sans Medium" panose="020B0603050000020004" pitchFamily="34" charset="0"/>
                        <a:ea typeface="Fira Sans Medium" panose="020B0603050000020004" pitchFamily="34" charset="0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Years Available</a:t>
                      </a:r>
                      <a:endParaRPr lang="en-US" sz="1400" b="0" i="0" dirty="0">
                        <a:solidFill>
                          <a:schemeClr val="bg1"/>
                        </a:solidFill>
                        <a:latin typeface="Fira Sans Medium" panose="020B0603050000020004" pitchFamily="34" charset="0"/>
                        <a:ea typeface="Fira Sans Medium" panose="020B0603050000020004" pitchFamily="34" charset="0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extLst>
                  <a:ext uri="{0D108BD9-81ED-4DB2-BD59-A6C34878D82A}">
                    <a16:rowId xmlns:a16="http://schemas.microsoft.com/office/drawing/2014/main" val="3720183955"/>
                  </a:ext>
                </a:extLst>
              </a:tr>
              <a:tr h="48926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Account transcript (“AT”)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Transactions and activity, by year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All forms and separate assessments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All (taxpayers are limited online)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extLst>
                  <a:ext uri="{0D108BD9-81ED-4DB2-BD59-A6C34878D82A}">
                    <a16:rowId xmlns:a16="http://schemas.microsoft.com/office/drawing/2014/main" val="1455642552"/>
                  </a:ext>
                </a:extLst>
              </a:tr>
              <a:tr h="664966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Tax return transcript (“RT”)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Electronic copy of return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1040, 1065, 1120, 990-T, 1041, 94X series (more coming!)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Current and processed in past three years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extLst>
                  <a:ext uri="{0D108BD9-81ED-4DB2-BD59-A6C34878D82A}">
                    <a16:rowId xmlns:a16="http://schemas.microsoft.com/office/drawing/2014/main" val="1302919225"/>
                  </a:ext>
                </a:extLst>
              </a:tr>
              <a:tr h="48453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Wage/income transcript (“WI”)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W-2s, 1099s, etc., reported to IRS by TIN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1040 filers online</a:t>
                      </a:r>
                    </a:p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Business: request by phone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Current and past 9 years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extLst>
                  <a:ext uri="{0D108BD9-81ED-4DB2-BD59-A6C34878D82A}">
                    <a16:rowId xmlns:a16="http://schemas.microsoft.com/office/drawing/2014/main" val="2514947489"/>
                  </a:ext>
                </a:extLst>
              </a:tr>
              <a:tr h="48453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Record of account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Fira Sans Medium" panose="020B0603050000020004" pitchFamily="34" charset="0"/>
                        <a:ea typeface="Fira Sans Medium" panose="020B0603050000020004" pitchFamily="34" charset="0"/>
                        <a:cs typeface="Arial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Combo of AT and RT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1040, 1065, and 1120 only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Current and past three years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extLst>
                  <a:ext uri="{0D108BD9-81ED-4DB2-BD59-A6C34878D82A}">
                    <a16:rowId xmlns:a16="http://schemas.microsoft.com/office/drawing/2014/main" val="1747097136"/>
                  </a:ext>
                </a:extLst>
              </a:tr>
              <a:tr h="484532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Verification of non-filing letter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Fira Sans Medium" panose="020B0603050000020004" pitchFamily="34" charset="0"/>
                        <a:ea typeface="Fira Sans Medium" panose="020B0603050000020004" pitchFamily="34" charset="0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Letter stating return not filed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1040 only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Current and past three years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extLst>
                  <a:ext uri="{0D108BD9-81ED-4DB2-BD59-A6C34878D82A}">
                    <a16:rowId xmlns:a16="http://schemas.microsoft.com/office/drawing/2014/main" val="513497544"/>
                  </a:ext>
                </a:extLst>
              </a:tr>
              <a:tr h="845399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Business entity transcript (NEW!)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Fira Sans Medium" panose="020B0603050000020004" pitchFamily="34" charset="0"/>
                        <a:ea typeface="Fira Sans Medium" panose="020B0603050000020004" pitchFamily="34" charset="0"/>
                        <a:cs typeface="Arial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 versions: </a:t>
                      </a:r>
                      <a:br>
                        <a:rPr lang="en-US" sz="14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complete and “modified” Provides name, address, and IRS BOD and filing requirements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All business entities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400" b="0" i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67122" marR="125342" marT="83561" marB="83561"/>
                </a:tc>
                <a:extLst>
                  <a:ext uri="{0D108BD9-81ED-4DB2-BD59-A6C34878D82A}">
                    <a16:rowId xmlns:a16="http://schemas.microsoft.com/office/drawing/2014/main" val="1110549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7372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3CA8-37FA-11CC-0510-64F1EF95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Accessing IRS Transcripts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58CF16-A193-8D3E-C564-C1565EAA2D4D}"/>
              </a:ext>
            </a:extLst>
          </p:cNvPr>
          <p:cNvSpPr/>
          <p:nvPr/>
        </p:nvSpPr>
        <p:spPr>
          <a:xfrm>
            <a:off x="784669" y="1776628"/>
            <a:ext cx="536372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/>
              <a:t>Clients</a:t>
            </a:r>
          </a:p>
          <a:p>
            <a:pPr marL="895335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Form 4506-T</a:t>
            </a:r>
          </a:p>
          <a:p>
            <a:pPr marL="895335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Online account (limited access)</a:t>
            </a:r>
          </a:p>
          <a:p>
            <a:pPr marL="895335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Use “Get Transcript” tool on </a:t>
            </a:r>
            <a:r>
              <a:rPr lang="en-US" dirty="0">
                <a:hlinkClick r:id="rId2"/>
              </a:rPr>
              <a:t>irs.gov </a:t>
            </a:r>
            <a:r>
              <a:rPr lang="en-US" dirty="0"/>
              <a:t>to request transcript by mail (account and return only)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b="1" dirty="0"/>
              <a:t>Tax pros</a:t>
            </a:r>
          </a:p>
          <a:p>
            <a:pPr marL="895335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Request from PPS/Compliance unit</a:t>
            </a:r>
          </a:p>
          <a:p>
            <a:pPr marL="895335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Use IRS e-Services’ Transcript Delivery System (TDS)</a:t>
            </a:r>
          </a:p>
          <a:p>
            <a:pPr marL="895335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FULL access based on 2848/8821</a:t>
            </a:r>
            <a:endParaRPr lang="en-M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64C861-65DE-FF13-4B6B-CC0CE46FC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01" y="2036762"/>
            <a:ext cx="4951711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960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ED73D-5040-E4C4-7492-73D3977ED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AC7A0-2C85-2B0D-0582-FCE307763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IRS Account Transcript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88CE2-438E-7AF9-B8D6-5E505D874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27" y="1574617"/>
            <a:ext cx="5780173" cy="4876983"/>
          </a:xfrm>
        </p:spPr>
        <p:txBody>
          <a:bodyPr>
            <a:normAutofit fontScale="92500" lnSpcReduction="10000"/>
          </a:bodyPr>
          <a:lstStyle/>
          <a:p>
            <a:pPr marL="40639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tx1"/>
                </a:solidFill>
              </a:rPr>
              <a:t>Your “IRS account” </a:t>
            </a:r>
            <a:r>
              <a:rPr lang="en-US" sz="2000" b="1" u="sng" dirty="0">
                <a:solidFill>
                  <a:schemeClr val="tx1"/>
                </a:solidFill>
              </a:rPr>
              <a:t>by year/form</a:t>
            </a:r>
          </a:p>
          <a:p>
            <a:pPr marL="38353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chemeClr val="tx1"/>
                </a:solidFill>
              </a:rPr>
              <a:t>Four sections </a:t>
            </a:r>
            <a:r>
              <a:rPr lang="en-US" sz="2000" dirty="0">
                <a:solidFill>
                  <a:schemeClr val="tx1"/>
                </a:solidFill>
              </a:rPr>
              <a:t>of information</a:t>
            </a:r>
          </a:p>
          <a:p>
            <a:pPr marL="721518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800" u="sng" dirty="0">
                <a:solidFill>
                  <a:schemeClr val="tx1"/>
                </a:solidFill>
              </a:rPr>
              <a:t>Entity section</a:t>
            </a:r>
            <a:r>
              <a:rPr lang="en-US" sz="1800" dirty="0">
                <a:solidFill>
                  <a:schemeClr val="tx1"/>
                </a:solidFill>
              </a:rPr>
              <a:t>: taxpayer name and address, as filed</a:t>
            </a:r>
          </a:p>
          <a:p>
            <a:pPr marL="721518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800" u="sng" dirty="0">
                <a:solidFill>
                  <a:schemeClr val="tx1"/>
                </a:solidFill>
              </a:rPr>
              <a:t>Balance due section</a:t>
            </a:r>
            <a:r>
              <a:rPr lang="en-US" sz="1800" dirty="0">
                <a:solidFill>
                  <a:schemeClr val="tx1"/>
                </a:solidFill>
              </a:rPr>
              <a:t>: Amounts owed, plus penalty/interest accruals</a:t>
            </a:r>
          </a:p>
          <a:p>
            <a:pPr marL="721518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800" u="sng" dirty="0">
                <a:solidFill>
                  <a:schemeClr val="tx1"/>
                </a:solidFill>
              </a:rPr>
              <a:t>Tax return summary section</a:t>
            </a:r>
            <a:r>
              <a:rPr lang="en-US" sz="1800" dirty="0">
                <a:solidFill>
                  <a:schemeClr val="tx1"/>
                </a:solidFill>
              </a:rPr>
              <a:t>: Key return information</a:t>
            </a:r>
          </a:p>
          <a:p>
            <a:pPr marL="721518" lvl="1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1800" u="sng" dirty="0">
                <a:solidFill>
                  <a:schemeClr val="tx1"/>
                </a:solidFill>
              </a:rPr>
              <a:t>Transaction section</a:t>
            </a:r>
            <a:r>
              <a:rPr lang="en-US" sz="1800" dirty="0">
                <a:solidFill>
                  <a:schemeClr val="tx1"/>
                </a:solidFill>
              </a:rPr>
              <a:t>: Activity on the year/form</a:t>
            </a:r>
          </a:p>
          <a:p>
            <a:pPr marL="889239" lvl="2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Filing indicators</a:t>
            </a:r>
          </a:p>
          <a:p>
            <a:pPr marL="889239" lvl="2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Payments and credits</a:t>
            </a:r>
          </a:p>
          <a:p>
            <a:pPr marL="889239" lvl="2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Certain compliance activity and notices</a:t>
            </a:r>
          </a:p>
          <a:p>
            <a:pPr marL="889239" lvl="2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Account inquiries/requests</a:t>
            </a:r>
          </a:p>
          <a:p>
            <a:pPr marL="38353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Not user-friendly</a:t>
            </a:r>
          </a:p>
          <a:p>
            <a:pPr marL="769609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Interpreting “what it means” sometimes requires IRS system knowledge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00819-7307-7DD3-956A-67AF0F4F9D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507" y="877570"/>
            <a:ext cx="3788873" cy="51028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63287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2A72A-B6AC-C633-754E-ECB2CF9B2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ea typeface="Arial Bold" charset="0"/>
                <a:cs typeface="Arial Bold" charset="0"/>
              </a:rPr>
              <a:t>A “Normal” Transcript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637351-10DE-DDE7-7AD2-14CFFEBF1A81}"/>
              </a:ext>
            </a:extLst>
          </p:cNvPr>
          <p:cNvSpPr txBox="1"/>
          <p:nvPr/>
        </p:nvSpPr>
        <p:spPr>
          <a:xfrm>
            <a:off x="4939680" y="4659487"/>
            <a:ext cx="3912220" cy="1585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9200" indent="-349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Common codes:</a:t>
            </a:r>
          </a:p>
          <a:p>
            <a:pPr marL="620150" lvl="1" indent="-270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150 – tax return filed</a:t>
            </a:r>
          </a:p>
          <a:p>
            <a:pPr marL="620150" lvl="1" indent="-270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806 – W-2/1099 Withholding</a:t>
            </a:r>
          </a:p>
          <a:p>
            <a:pPr marL="620150" lvl="1" indent="-2709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846 – Refund issued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F5D355-A8FA-4FDE-8132-8F8EAAAF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34" y="1361854"/>
            <a:ext cx="3643440" cy="5082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3CE55865-FA8C-9E10-4482-7ABDD2CB1EF1}"/>
              </a:ext>
            </a:extLst>
          </p:cNvPr>
          <p:cNvGrpSpPr/>
          <p:nvPr/>
        </p:nvGrpSpPr>
        <p:grpSpPr>
          <a:xfrm>
            <a:off x="866189" y="1428149"/>
            <a:ext cx="9555469" cy="3026954"/>
            <a:chOff x="304800" y="1816592"/>
            <a:chExt cx="10352020" cy="3279283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6C6E53E8-5695-9EEB-B6EE-280BA9078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895600"/>
              <a:ext cx="8471925" cy="22002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glow rad="101600">
                <a:srgbClr val="D33D2A"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FECB3C-AF8A-F046-11B0-850FF47E650D}"/>
                </a:ext>
              </a:extLst>
            </p:cNvPr>
            <p:cNvSpPr/>
            <p:nvPr/>
          </p:nvSpPr>
          <p:spPr>
            <a:xfrm>
              <a:off x="4298326" y="1816592"/>
              <a:ext cx="6358494" cy="500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A typical “no-issues” account transcript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2835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1A18-9A32-2DB0-F82E-A179EE512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Return Transcripts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D404E-E1DA-0906-8F49-E9E6B88EB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616739"/>
            <a:ext cx="4415366" cy="4631661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For Forms 1040, 1065, 1120 series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2023 – forward: 94X Series, 990T, 1041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More coming!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Captures info as originally filed (i.e., not amended or changes due after filing)</a:t>
            </a:r>
          </a:p>
          <a:p>
            <a:pPr marL="857250" lvl="1" indent="-34290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Exception: 941s show amended!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Most line items on the return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Usually available 3 weeks after filing</a:t>
            </a:r>
          </a:p>
          <a:p>
            <a:pPr marL="857250" lvl="1" indent="-342900"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Exceptions: paper filers and unpaid balance due filers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3DAF44-D0E8-3D44-29C8-2DDC1DF0BF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444" y="1189369"/>
            <a:ext cx="4008156" cy="491798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8209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16FEF-29BD-A5A1-D518-2E273BFA2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B40303-10B6-A34F-CADC-7C68BD5B9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205" y="1217576"/>
            <a:ext cx="4893532" cy="4589633"/>
          </a:xfrm>
        </p:spPr>
        <p:txBody>
          <a:bodyPr>
            <a:normAutofit/>
          </a:bodyPr>
          <a:lstStyle/>
          <a:p>
            <a:pPr marL="40639"/>
            <a:r>
              <a:rPr lang="en-GB" sz="2800" b="1" dirty="0">
                <a:latin typeface="Fira Sans SemiBold" panose="020B0503050000020004" pitchFamily="34" charset="0"/>
                <a:ea typeface="Fira Sans SemiBold" panose="020B0503050000020004" pitchFamily="34" charset="0"/>
              </a:rPr>
              <a:t>Can you get your client’s state income tax withholding on a wage and income transcript?</a:t>
            </a:r>
          </a:p>
          <a:p>
            <a:pPr marL="40639"/>
            <a:endParaRPr lang="en-US" sz="2800" dirty="0"/>
          </a:p>
          <a:p>
            <a:pPr marL="497839" indent="-457200">
              <a:buAutoNum type="alphaLcPeriod"/>
            </a:pPr>
            <a:r>
              <a:rPr lang="en-US" sz="2400" dirty="0">
                <a:ea typeface="Fira Sans Medium" panose="020B0503050000020004" pitchFamily="34" charset="0"/>
              </a:rPr>
              <a:t>Yes</a:t>
            </a:r>
          </a:p>
          <a:p>
            <a:pPr marL="497839" indent="-457200">
              <a:buAutoNum type="alphaLcPeriod"/>
            </a:pPr>
            <a:r>
              <a:rPr lang="en-US" sz="2400" dirty="0"/>
              <a:t>No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C93F6-813B-2E1E-F58D-63D59D89F3F9}"/>
              </a:ext>
            </a:extLst>
          </p:cNvPr>
          <p:cNvSpPr txBox="1"/>
          <p:nvPr/>
        </p:nvSpPr>
        <p:spPr>
          <a:xfrm>
            <a:off x="622169" y="1791093"/>
            <a:ext cx="2903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</a:rPr>
              <a:t>Poll Question #7</a:t>
            </a:r>
          </a:p>
        </p:txBody>
      </p:sp>
    </p:spTree>
    <p:extLst>
      <p:ext uri="{BB962C8B-B14F-4D97-AF65-F5344CB8AC3E}">
        <p14:creationId xmlns:p14="http://schemas.microsoft.com/office/powerpoint/2010/main" val="5889627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D983B-7A06-0A55-4522-D81F2B519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IRS Wage and Income Transcripts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F373C-DFA2-B33C-E2F3-DFF5265A52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390" y="1560513"/>
            <a:ext cx="5292710" cy="4811711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For Form 1040 only</a:t>
            </a:r>
          </a:p>
          <a:p>
            <a:pPr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i="1" dirty="0"/>
              <a:t>Businesses can request their W&amp;I by phone through PPS (COMING SOON to TDS and online accounts)</a:t>
            </a:r>
          </a:p>
          <a:p>
            <a:pPr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For the current and previous 9 years</a:t>
            </a:r>
          </a:p>
          <a:p>
            <a:pPr marL="952485" lvl="1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b="1" dirty="0"/>
              <a:t>July version is fully loaded with all info returns</a:t>
            </a:r>
          </a:p>
          <a:p>
            <a:pPr marL="952485" lvl="1"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b="1" dirty="0"/>
              <a:t>2025: Released in tax season! March 31, 2025</a:t>
            </a:r>
          </a:p>
          <a:p>
            <a:pPr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Very useful for filing back returns and income/asset verification</a:t>
            </a:r>
          </a:p>
          <a:p>
            <a:pPr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E-Services TDS: automatically get “unmasked” version</a:t>
            </a:r>
          </a:p>
          <a:p>
            <a:pPr>
              <a:spcBef>
                <a:spcPts val="0"/>
              </a:spcBef>
              <a:spcAft>
                <a:spcPts val="1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000" b="1" dirty="0"/>
              <a:t>Does not have SITW or healthcare coverage forms (1095 series)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6A80C-E3AB-A023-A128-2EF7D56338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183" y="1368805"/>
            <a:ext cx="3280819" cy="504741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2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0C2FA-5DA4-524F-301C-44F21824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IRS Goes Digital…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B832C2-2597-DB56-944E-AA2AA9E793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070" y="3923066"/>
            <a:ext cx="7162975" cy="159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9326F4-858D-0878-808C-798BE8AD52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529" y="1949774"/>
            <a:ext cx="5384124" cy="2004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A037C2-2597-3AA9-2297-E18ECFBE4E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45" y="4884152"/>
            <a:ext cx="4729395" cy="1364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3782DC-A423-BC2B-979C-14B388C1CAC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811" y="4807952"/>
            <a:ext cx="4638911" cy="1211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7554F4-CFF0-284F-2003-6F6BCAE26D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47" y="1597985"/>
            <a:ext cx="3614116" cy="23250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7524C3-C198-8001-1A2A-77DA066C51F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432" y="1461172"/>
            <a:ext cx="7850221" cy="644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803737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36A38-6CFF-C577-DE42-DC0429EEA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Record of Account Transcript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31658-5207-0BA3-E390-00E819B74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2967566" cy="50716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record of account transcript is a </a:t>
            </a:r>
            <a:r>
              <a:rPr lang="en-US" sz="2000" b="1" dirty="0">
                <a:solidFill>
                  <a:schemeClr val="tx1"/>
                </a:solidFill>
              </a:rPr>
              <a:t>combination</a:t>
            </a:r>
            <a:r>
              <a:rPr lang="en-US" sz="2000" dirty="0">
                <a:solidFill>
                  <a:schemeClr val="tx1"/>
                </a:solidFill>
              </a:rPr>
              <a:t> of the account transcript and the return transcript. 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Helpful with filing amended returns.</a:t>
            </a:r>
          </a:p>
        </p:txBody>
      </p:sp>
      <p:pic>
        <p:nvPicPr>
          <p:cNvPr id="5" name="Picture 2" descr="C:\Users\kcutrer\Desktop\e-services images\slide55_1.png">
            <a:extLst>
              <a:ext uri="{FF2B5EF4-FFF2-40B4-BE49-F238E27FC236}">
                <a16:creationId xmlns:a16="http://schemas.microsoft.com/office/drawing/2014/main" id="{8F1F933E-0E7D-1CCA-BA30-ACF18BCFA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6283" y="1323428"/>
            <a:ext cx="3597416" cy="4635501"/>
          </a:xfrm>
          <a:prstGeom prst="rect">
            <a:avLst/>
          </a:prstGeom>
          <a:noFill/>
        </p:spPr>
      </p:pic>
      <p:pic>
        <p:nvPicPr>
          <p:cNvPr id="6" name="Picture 3" descr="C:\Users\kcutrer\Desktop\e-services images\slide55_2.png">
            <a:extLst>
              <a:ext uri="{FF2B5EF4-FFF2-40B4-BE49-F238E27FC236}">
                <a16:creationId xmlns:a16="http://schemas.microsoft.com/office/drawing/2014/main" id="{D7EE40F6-C66C-B9F3-9675-7034323FE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848" y="1359882"/>
            <a:ext cx="3263901" cy="47497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50597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0A3BB-3D25-3151-B2CC-3DCA1F75B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Business Entity Transcript: Work in Progress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849CF-35B9-C436-197C-46AA5A27C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41" y="1724654"/>
            <a:ext cx="3177559" cy="3880773"/>
          </a:xfrm>
        </p:spPr>
        <p:txBody>
          <a:bodyPr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2400" b="1" u="sng" dirty="0">
                <a:solidFill>
                  <a:schemeClr val="tx1"/>
                </a:solidFill>
                <a:cs typeface="Arial" panose="020B0604020202020204" pitchFamily="34" charset="0"/>
              </a:rPr>
              <a:t>2 versions</a:t>
            </a:r>
          </a:p>
          <a:p>
            <a:pPr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“Complete” – has filing requirements</a:t>
            </a:r>
          </a:p>
          <a:p>
            <a:pPr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 panose="020B0604020202020204" pitchFamily="34" charset="0"/>
              </a:rPr>
              <a:t>“Modified” – has address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C2250-0120-A7A7-0FFA-6928A08F8F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791" y="1650552"/>
            <a:ext cx="7699899" cy="4028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1D09F9-C1F2-45B8-3EAE-1EE849D6C067}"/>
              </a:ext>
            </a:extLst>
          </p:cNvPr>
          <p:cNvCxnSpPr>
            <a:cxnSpLocks/>
          </p:cNvCxnSpPr>
          <p:nvPr/>
        </p:nvCxnSpPr>
        <p:spPr>
          <a:xfrm>
            <a:off x="3544989" y="3954893"/>
            <a:ext cx="509001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7327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6F23-5F92-903B-8AE8-263933D33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Business Entity Transcript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2AC50-8725-15AB-7375-CB6E72BF2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83" y="1793413"/>
            <a:ext cx="4979187" cy="388077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Requires “specific use” Form 2848/8821 to request “business entity transcript”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Specific use authorizations are not recorded on CAF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Use a separate authorization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Contains filing requirements and additional entity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D3B49-8738-E0AD-0F70-B302FA758C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970" y="1574800"/>
            <a:ext cx="4439959" cy="431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4097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9EE96-C8CC-EBF0-178A-C87F5B70F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84" y="472320"/>
            <a:ext cx="9400116" cy="1320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Start with Transcripts…but Know Their Limits…</a:t>
            </a:r>
            <a:endParaRPr lang="en-US" dirty="0"/>
          </a:p>
        </p:txBody>
      </p:sp>
      <p:pic>
        <p:nvPicPr>
          <p:cNvPr id="5" name="Picture 51" descr="Case 1 screen 1">
            <a:extLst>
              <a:ext uri="{FF2B5EF4-FFF2-40B4-BE49-F238E27FC236}">
                <a16:creationId xmlns:a16="http://schemas.microsoft.com/office/drawing/2014/main" id="{1B64B9B0-8E69-93C1-756E-674019A54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0176" y="3933543"/>
            <a:ext cx="5372983" cy="247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F85A35-2122-BC19-2839-4F3976D82F3A}"/>
              </a:ext>
            </a:extLst>
          </p:cNvPr>
          <p:cNvGrpSpPr/>
          <p:nvPr/>
        </p:nvGrpSpPr>
        <p:grpSpPr>
          <a:xfrm>
            <a:off x="2440176" y="4215131"/>
            <a:ext cx="5372983" cy="737869"/>
            <a:chOff x="3178745" y="3686652"/>
            <a:chExt cx="6206227" cy="881470"/>
          </a:xfrm>
        </p:grpSpPr>
        <p:sp>
          <p:nvSpPr>
            <p:cNvPr id="7" name="Rounded Rectangle 9">
              <a:extLst>
                <a:ext uri="{FF2B5EF4-FFF2-40B4-BE49-F238E27FC236}">
                  <a16:creationId xmlns:a16="http://schemas.microsoft.com/office/drawing/2014/main" id="{EB55F7C9-1022-0F92-70A7-2889F09DBBA8}"/>
                </a:ext>
              </a:extLst>
            </p:cNvPr>
            <p:cNvSpPr/>
            <p:nvPr/>
          </p:nvSpPr>
          <p:spPr>
            <a:xfrm>
              <a:off x="3178745" y="4064425"/>
              <a:ext cx="2237885" cy="503697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ounded Rectangle 10">
              <a:extLst>
                <a:ext uri="{FF2B5EF4-FFF2-40B4-BE49-F238E27FC236}">
                  <a16:creationId xmlns:a16="http://schemas.microsoft.com/office/drawing/2014/main" id="{FDBFDC79-CB02-B76D-F096-66DFC8A79A84}"/>
                </a:ext>
              </a:extLst>
            </p:cNvPr>
            <p:cNvSpPr/>
            <p:nvPr/>
          </p:nvSpPr>
          <p:spPr>
            <a:xfrm>
              <a:off x="3178745" y="3686652"/>
              <a:ext cx="1561315" cy="29382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11">
              <a:extLst>
                <a:ext uri="{FF2B5EF4-FFF2-40B4-BE49-F238E27FC236}">
                  <a16:creationId xmlns:a16="http://schemas.microsoft.com/office/drawing/2014/main" id="{423999FB-D823-42D5-EA73-F78D971BC072}"/>
                </a:ext>
              </a:extLst>
            </p:cNvPr>
            <p:cNvSpPr/>
            <p:nvPr/>
          </p:nvSpPr>
          <p:spPr>
            <a:xfrm>
              <a:off x="6509550" y="4148374"/>
              <a:ext cx="2875422" cy="12592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B4D55C3-C385-585C-4243-DDCDBAC94102}"/>
              </a:ext>
            </a:extLst>
          </p:cNvPr>
          <p:cNvSpPr/>
          <p:nvPr/>
        </p:nvSpPr>
        <p:spPr>
          <a:xfrm>
            <a:off x="814082" y="1863394"/>
            <a:ext cx="8952218" cy="38082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latin typeface="Fira Sans Light" panose="020B0403050000020004" pitchFamily="34" charset="0"/>
              </a:rPr>
              <a:t>Transcripts are limited; PPS provides a complete history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:a16="http://schemas.microsoft.com/office/drawing/2014/main" id="{10EE591D-6D4E-B2B4-FAE1-BDD4179B85AA}"/>
              </a:ext>
            </a:extLst>
          </p:cNvPr>
          <p:cNvGrpSpPr/>
          <p:nvPr/>
        </p:nvGrpSpPr>
        <p:grpSpPr>
          <a:xfrm>
            <a:off x="813163" y="2244218"/>
            <a:ext cx="8953137" cy="1689325"/>
            <a:chOff x="1962252" y="2092945"/>
            <a:chExt cx="8868837" cy="1453368"/>
          </a:xfrm>
          <a:solidFill>
            <a:schemeClr val="bg1">
              <a:lumMod val="95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92B1595-20CC-E5A8-F725-EA5062F17E16}"/>
                </a:ext>
              </a:extLst>
            </p:cNvPr>
            <p:cNvSpPr/>
            <p:nvPr/>
          </p:nvSpPr>
          <p:spPr>
            <a:xfrm>
              <a:off x="1962252" y="2092945"/>
              <a:ext cx="4272892" cy="1453368"/>
            </a:xfrm>
            <a:prstGeom prst="rect">
              <a:avLst/>
            </a:prstGeom>
            <a:grpFill/>
            <a:ln w="25400">
              <a:solidFill>
                <a:schemeClr val="accent1"/>
              </a:solidFill>
            </a:ln>
          </p:spPr>
          <p:txBody>
            <a:bodyPr wrap="square">
              <a:no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Fira Sans Light" panose="020B0403050000020004" pitchFamily="34" charset="0"/>
                </a:rPr>
                <a:t>Many notices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Fira Sans Light" panose="020B0403050000020004" pitchFamily="34" charset="0"/>
                </a:rPr>
                <a:t>Certain transaction codes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Fira Sans Light" panose="020B0403050000020004" pitchFamily="34" charset="0"/>
                </a:rPr>
                <a:t>Reasons for specific adjustments to a return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Fira Sans Light" panose="020B0403050000020004" pitchFamily="34" charset="0"/>
                </a:rPr>
                <a:t>Statutes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0027E4-9D16-F0B6-8016-4548B982C97C}"/>
                </a:ext>
              </a:extLst>
            </p:cNvPr>
            <p:cNvSpPr/>
            <p:nvPr/>
          </p:nvSpPr>
          <p:spPr>
            <a:xfrm>
              <a:off x="6235143" y="2092945"/>
              <a:ext cx="4595946" cy="1453368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txBody>
            <a:bodyPr wrap="square">
              <a:noAutofit/>
            </a:bodyPr>
            <a:lstStyle/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Fira Sans Light" panose="020B0403050000020004" pitchFamily="34" charset="0"/>
                </a:rPr>
                <a:t>Status and pending transactions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Fira Sans Light" panose="020B0403050000020004" pitchFamily="34" charset="0"/>
                </a:rPr>
                <a:t>Refund freeze causes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Fira Sans Light" panose="020B0403050000020004" pitchFamily="34" charset="0"/>
                </a:rPr>
                <a:t>Deadlines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Fira Sans Light" panose="020B0403050000020004" pitchFamily="34" charset="0"/>
                </a:rPr>
                <a:t>Many enforcement actions</a:t>
              </a:r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Fira Sans Light" panose="020B0403050000020004" pitchFamily="34" charset="0"/>
                </a:rPr>
                <a:t>Accurate payoff amounts</a:t>
              </a:r>
              <a:endParaRPr lang="en-US" sz="1800" dirty="0">
                <a:latin typeface="Fira Sans Light" panose="020B040305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4970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539F-03BE-DAED-D3C7-68F477320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926" y="447340"/>
            <a:ext cx="9556739" cy="1320800"/>
          </a:xfrm>
        </p:spPr>
        <p:txBody>
          <a:bodyPr/>
          <a:lstStyle/>
          <a:p>
            <a:r>
              <a:rPr lang="en-US" dirty="0"/>
              <a:t>Tax Pros Access to Account Information by 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C2843-4107-3A8F-969F-C016A2E6B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563" y="1196177"/>
            <a:ext cx="8923866" cy="369854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i="1" dirty="0"/>
              <a:t>Use with the “Practitioner Priority Service” hotline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“PPS”:</a:t>
            </a:r>
          </a:p>
          <a:p>
            <a:pPr lvl="1" fontAlgn="auto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1-866-860-4259</a:t>
            </a:r>
          </a:p>
          <a:p>
            <a:pPr lvl="1" fontAlgn="auto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Open: M-F, 7A-7P (local time)</a:t>
            </a:r>
          </a:p>
          <a:p>
            <a:pPr lvl="1" fontAlgn="auto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Trained to solve account issues</a:t>
            </a:r>
          </a:p>
          <a:p>
            <a:pPr lvl="1" fontAlgn="auto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5 clients per call</a:t>
            </a:r>
          </a:p>
          <a:p>
            <a:pPr lvl="1" fontAlgn="auto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Provide transcripts into secure e-services mailbox (</a:t>
            </a:r>
            <a:r>
              <a:rPr lang="en-US" sz="1800" i="1" dirty="0">
                <a:solidFill>
                  <a:schemeClr val="tx2"/>
                </a:solidFill>
              </a:rPr>
              <a:t>30 transcript limit</a:t>
            </a:r>
            <a:r>
              <a:rPr lang="en-US" sz="1800" dirty="0"/>
              <a:t>)</a:t>
            </a:r>
          </a:p>
          <a:p>
            <a:pPr lvl="1" fontAlgn="auto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Can make account adjustments if not in compliance enforcement</a:t>
            </a:r>
          </a:p>
          <a:p>
            <a:pPr lvl="1" fontAlgn="auto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Route you to Collection, Mail Audit, or CP2000 functions</a:t>
            </a:r>
          </a:p>
          <a:p>
            <a:pPr lvl="1" fontAlgn="auto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Can fax authorization (2848/8821) if not on file</a:t>
            </a:r>
          </a:p>
          <a:p>
            <a:pPr lvl="1" fontAlgn="auto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Call early to avoid wait times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FEB01F-2D90-6080-E1DB-7E87D84AE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077" y="6034422"/>
            <a:ext cx="5362575" cy="752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23372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F5BF4-7948-3562-6FE6-640752FE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IRS E-Services Mailbox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6AFB6A1-E4AB-BA62-6246-2EFE6ABE3AD4}"/>
              </a:ext>
            </a:extLst>
          </p:cNvPr>
          <p:cNvSpPr txBox="1">
            <a:spLocks/>
          </p:cNvSpPr>
          <p:nvPr/>
        </p:nvSpPr>
        <p:spPr>
          <a:xfrm>
            <a:off x="4315418" y="1462348"/>
            <a:ext cx="6124165" cy="495114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Access your e-Services account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Download transcripts from your “Secure Object Repository”</a:t>
            </a:r>
          </a:p>
          <a:p>
            <a:endParaRPr lang="en-M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5F36D-5354-8BD2-DD60-9EFD4F4520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428" y="2674764"/>
            <a:ext cx="5912144" cy="3438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A1DBD0-8EB5-90A7-EBA0-3BE6ED555C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85" y="2410068"/>
            <a:ext cx="3530948" cy="3703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97C3CD-25E1-3ECE-5FE8-5B3B10C29C98}"/>
              </a:ext>
            </a:extLst>
          </p:cNvPr>
          <p:cNvSpPr txBox="1"/>
          <p:nvPr/>
        </p:nvSpPr>
        <p:spPr>
          <a:xfrm>
            <a:off x="527685" y="1930400"/>
            <a:ext cx="343668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hlinkClick r:id="rId4"/>
              </a:rPr>
              <a:t>https://www.irs.gov/e-services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276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C192C-B4CD-4F97-1F34-C78BBAE22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606E1B-8F0A-6310-2B9E-3B711E19E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Working with the IRS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/>
              </a:rPr>
              <a:t>IRS goes digital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Online Services Update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Secure Access Digital Identity (SADI)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IRS Online Accounts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Other tools for tax pros and taxpayers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IRS e-Services: SOR and TDS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IRS Transcripts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cs typeface="Arial" panose="020B0604020202020204" pitchFamily="34" charset="0"/>
              </a:rPr>
              <a:t>Overview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  <a:buSzPct val="100000"/>
            </a:pPr>
            <a:r>
              <a:rPr lang="en-US" sz="2200" dirty="0">
                <a:highlight>
                  <a:srgbClr val="FFFF00"/>
                </a:highlight>
                <a:cs typeface="Arial" panose="020B0604020202020204" pitchFamily="34" charset="0"/>
              </a:rPr>
              <a:t>Best Practices, Tips, and Common uses for transcripts</a:t>
            </a:r>
          </a:p>
          <a:p>
            <a:pPr marL="457200" indent="-457200">
              <a:spcBef>
                <a:spcPts val="0"/>
              </a:spcBef>
              <a:spcAft>
                <a:spcPts val="900"/>
              </a:spcAft>
            </a:pPr>
            <a:r>
              <a:rPr lang="en-US" sz="2400" b="1" i="1" dirty="0">
                <a:solidFill>
                  <a:sysClr val="windowText" lastClr="000000"/>
                </a:solidFill>
              </a:rPr>
              <a:t>Proactive Client Support</a:t>
            </a:r>
          </a:p>
          <a:p>
            <a:pPr marL="843270" lvl="1" indent="-457200">
              <a:spcBef>
                <a:spcPts val="0"/>
              </a:spcBef>
              <a:spcAft>
                <a:spcPts val="900"/>
              </a:spcAft>
            </a:pPr>
            <a:r>
              <a:rPr lang="en-US" sz="2200" dirty="0">
                <a:solidFill>
                  <a:sysClr val="windowText" lastClr="000000"/>
                </a:solidFill>
                <a:cs typeface="Arial"/>
              </a:rPr>
              <a:t>Monitoring your client’s IRS activity</a:t>
            </a:r>
          </a:p>
        </p:txBody>
      </p:sp>
    </p:spTree>
    <p:extLst>
      <p:ext uri="{BB962C8B-B14F-4D97-AF65-F5344CB8AC3E}">
        <p14:creationId xmlns:p14="http://schemas.microsoft.com/office/powerpoint/2010/main" val="2234390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EF06A-D38D-A47E-2E52-062981995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Practical Uses for Client Transcripts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995D2-ED65-E958-D638-11AE98D1A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36700"/>
            <a:ext cx="8923866" cy="4711700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spcAft>
                <a:spcPts val="1400"/>
              </a:spcAft>
              <a:buNone/>
            </a:pPr>
            <a:r>
              <a:rPr lang="en-US" sz="2400" b="1" dirty="0"/>
              <a:t>Many uses, including……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200" i="1" dirty="0"/>
              <a:t>Obtain a new client tax history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Confirm your client is in “good standing”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200" i="1" dirty="0"/>
              <a:t>Account confirmations and filing assistance (payments, filing, extensions, etc.)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File an amended return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200" i="1" dirty="0"/>
              <a:t>Evaluate quick penalty abatement relief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200" i="1" dirty="0"/>
              <a:t>Avoid mismatch notices (CP2000s)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200" i="1" dirty="0"/>
              <a:t>Pre-fill current year return and file a prior year return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200" i="1" dirty="0"/>
              <a:t>Stage an extension filer 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200" i="1" dirty="0"/>
              <a:t>Detect tax identity theft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Prepare for an audit</a:t>
            </a:r>
            <a:endParaRPr lang="en-MT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BF379-F2F9-5BE6-F88A-97A4511ACA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247919" y="3367883"/>
            <a:ext cx="2607299" cy="299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40427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DE023-617B-572E-F187-0BFEF5C0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 a New Client Tax History With IRS Transcripts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781280B-6F80-D9D3-1FBF-17B63A2F4278}"/>
              </a:ext>
            </a:extLst>
          </p:cNvPr>
          <p:cNvSpPr txBox="1">
            <a:spLocks/>
          </p:cNvSpPr>
          <p:nvPr/>
        </p:nvSpPr>
        <p:spPr>
          <a:xfrm>
            <a:off x="188629" y="1852799"/>
            <a:ext cx="4873162" cy="50787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39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1" i="1" dirty="0"/>
              <a:t>Relieve your client of the “document download”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Get the tax info straight from the “source”</a:t>
            </a:r>
          </a:p>
          <a:p>
            <a:pPr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Review the history for:</a:t>
            </a:r>
          </a:p>
          <a:p>
            <a:pPr marL="662932"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Client profile, income sources, and deduction/credit history</a:t>
            </a:r>
          </a:p>
          <a:p>
            <a:pPr marL="662932"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Payments, extensions, offsets</a:t>
            </a:r>
          </a:p>
          <a:p>
            <a:pPr marL="662932"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Potential return errors and amended return opportunities</a:t>
            </a:r>
          </a:p>
          <a:p>
            <a:pPr marL="662932"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Unfiled past returns</a:t>
            </a:r>
          </a:p>
          <a:p>
            <a:pPr marL="662932"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Post-filing issues that need to be reconsidered</a:t>
            </a:r>
          </a:p>
          <a:p>
            <a:pPr marL="662932"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Balances owed</a:t>
            </a:r>
          </a:p>
          <a:p>
            <a:pPr marL="662932"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Quick penalty abatement opportunities</a:t>
            </a:r>
          </a:p>
          <a:p>
            <a:pPr marL="662932" lvl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/>
              <a:t>Much more….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320ED50-C142-0F26-D4A7-61E2339B08B7}"/>
              </a:ext>
            </a:extLst>
          </p:cNvPr>
          <p:cNvSpPr txBox="1">
            <a:spLocks/>
          </p:cNvSpPr>
          <p:nvPr/>
        </p:nvSpPr>
        <p:spPr>
          <a:xfrm>
            <a:off x="5250013" y="1852799"/>
            <a:ext cx="4316777" cy="42191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639" indent="0" algn="ctr">
              <a:spcBef>
                <a:spcPts val="0"/>
              </a:spcBef>
              <a:spcAft>
                <a:spcPts val="1200"/>
              </a:spcAft>
              <a:buFont typeface="Wingdings 3" charset="2"/>
              <a:buNone/>
            </a:pPr>
            <a:r>
              <a:rPr lang="en-US" sz="1600" b="1" u="sng" dirty="0">
                <a:solidFill>
                  <a:schemeClr val="tx1"/>
                </a:solidFill>
              </a:rPr>
              <a:t>Get your client’s tax history: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/>
                </a:solidFill>
              </a:rPr>
              <a:t>Return transcript</a:t>
            </a:r>
            <a:r>
              <a:rPr lang="en-US" sz="1600" dirty="0">
                <a:solidFill>
                  <a:schemeClr val="tx1"/>
                </a:solidFill>
              </a:rPr>
              <a:t>: past three years (provides return information)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/>
                </a:solidFill>
              </a:rPr>
              <a:t>Wage and income</a:t>
            </a:r>
            <a:r>
              <a:rPr lang="en-US" sz="1600" dirty="0">
                <a:solidFill>
                  <a:schemeClr val="tx1"/>
                </a:solidFill>
              </a:rPr>
              <a:t>: past three years (primary and spouse, if needed)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/>
                </a:solidFill>
              </a:rPr>
              <a:t>Account transcript</a:t>
            </a:r>
            <a:r>
              <a:rPr lang="en-US" sz="1600" dirty="0">
                <a:solidFill>
                  <a:schemeClr val="tx1"/>
                </a:solidFill>
              </a:rPr>
              <a:t>: current year and 6 years prior</a:t>
            </a:r>
          </a:p>
          <a:p>
            <a:pPr marL="40639" indent="0" algn="ctr">
              <a:spcBef>
                <a:spcPts val="0"/>
              </a:spcBef>
              <a:spcAft>
                <a:spcPts val="1200"/>
              </a:spcAft>
              <a:buFont typeface="Wingdings 3" charset="2"/>
              <a:buNone/>
            </a:pPr>
            <a:r>
              <a:rPr lang="en-US" sz="1600" b="1" u="sng" dirty="0">
                <a:solidFill>
                  <a:schemeClr val="tx1"/>
                </a:solidFill>
              </a:rPr>
              <a:t>Example: 2025 tax year client – get: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/>
                </a:solidFill>
              </a:rPr>
              <a:t>Return transcript: </a:t>
            </a:r>
            <a:r>
              <a:rPr lang="en-US" sz="1600" dirty="0">
                <a:solidFill>
                  <a:schemeClr val="tx1"/>
                </a:solidFill>
              </a:rPr>
              <a:t>2022-2024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/>
                </a:solidFill>
              </a:rPr>
              <a:t>Wage and income</a:t>
            </a:r>
            <a:r>
              <a:rPr lang="en-US" sz="1600" dirty="0">
                <a:solidFill>
                  <a:schemeClr val="tx1"/>
                </a:solidFill>
              </a:rPr>
              <a:t>: 2022-2024 (2025 on March 31, 2026!)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/>
                </a:solidFill>
              </a:rPr>
              <a:t>Account transcript</a:t>
            </a:r>
            <a:r>
              <a:rPr lang="en-US" sz="1600" dirty="0">
                <a:solidFill>
                  <a:schemeClr val="tx1"/>
                </a:solidFill>
              </a:rPr>
              <a:t>: 2019-2025</a:t>
            </a:r>
          </a:p>
        </p:txBody>
      </p:sp>
    </p:spTree>
    <p:extLst>
      <p:ext uri="{BB962C8B-B14F-4D97-AF65-F5344CB8AC3E}">
        <p14:creationId xmlns:p14="http://schemas.microsoft.com/office/powerpoint/2010/main" val="30795452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B54DE-E346-BAFE-3FB2-26449AA33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Confirmations and Filing Assistance: Important Account 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3EB8E-3D04-1E75-DBC9-FF9729311DF9}"/>
              </a:ext>
            </a:extLst>
          </p:cNvPr>
          <p:cNvSpPr txBox="1"/>
          <p:nvPr/>
        </p:nvSpPr>
        <p:spPr>
          <a:xfrm>
            <a:off x="1268175" y="2041940"/>
            <a:ext cx="655685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Avoid math error and discrepancy notices</a:t>
            </a:r>
          </a:p>
          <a:p>
            <a:pPr marL="700485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Use an Account transcript to confirm: </a:t>
            </a:r>
          </a:p>
          <a:p>
            <a:pPr marL="115768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Extension filed</a:t>
            </a:r>
          </a:p>
          <a:p>
            <a:pPr marL="115768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Payments</a:t>
            </a:r>
          </a:p>
          <a:p>
            <a:pPr marL="1157685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Filing confirmation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511700-0AEB-C8C7-6060-C11D2FF093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93" y="4277139"/>
            <a:ext cx="8633433" cy="212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5448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1369</TotalTime>
  <Words>7274</Words>
  <Application>Microsoft Office PowerPoint</Application>
  <PresentationFormat>Widescreen</PresentationFormat>
  <Paragraphs>1176</Paragraphs>
  <Slides>136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46" baseType="lpstr">
      <vt:lpstr>Aptos</vt:lpstr>
      <vt:lpstr>Arial</vt:lpstr>
      <vt:lpstr>Arial Bold</vt:lpstr>
      <vt:lpstr>Fira Sans Light</vt:lpstr>
      <vt:lpstr>Fira Sans Medium</vt:lpstr>
      <vt:lpstr>Fira Sans SemiBold</vt:lpstr>
      <vt:lpstr>Times New Roman</vt:lpstr>
      <vt:lpstr>Wingdings</vt:lpstr>
      <vt:lpstr>Wingdings 3</vt:lpstr>
      <vt:lpstr>Facet</vt:lpstr>
      <vt:lpstr>Practical Uses of IRS Online Tools and Transcripts</vt:lpstr>
      <vt:lpstr>PowerPoint Presentation</vt:lpstr>
      <vt:lpstr>PowerPoint Presentation</vt:lpstr>
      <vt:lpstr>Our Goals</vt:lpstr>
      <vt:lpstr>PowerPoint Presentation</vt:lpstr>
      <vt:lpstr>Many Reasons to Interact With the IRS….</vt:lpstr>
      <vt:lpstr>Working With the IRS</vt:lpstr>
      <vt:lpstr>Working With the “Future” IRS</vt:lpstr>
      <vt:lpstr>IRS Goes Digital…</vt:lpstr>
      <vt:lpstr>Taxpayers and the Digital IRS</vt:lpstr>
      <vt:lpstr>IRS 2025 Online Service Progress….and Open Issues…</vt:lpstr>
      <vt:lpstr>Increase Reliance on IRS Transcripts:  2019-2024 Growth</vt:lpstr>
      <vt:lpstr>PowerPoint Presentation</vt:lpstr>
      <vt:lpstr>PowerPoint Presentation</vt:lpstr>
      <vt:lpstr>SADI: “Secure Access Digital Identity”</vt:lpstr>
      <vt:lpstr>SADI and Access to IRS Online Tools</vt:lpstr>
      <vt:lpstr>ID.me: Creating an IRS Online Account</vt:lpstr>
      <vt:lpstr>PowerPoint Presentation</vt:lpstr>
      <vt:lpstr>PowerPoint Presentation</vt:lpstr>
      <vt:lpstr>IRS Online Services: Accounts and Digital Tools</vt:lpstr>
      <vt:lpstr>Taxpayer “Your Online Account” - Login</vt:lpstr>
      <vt:lpstr>Taxpayer “Your Online Account” Feature: Status</vt:lpstr>
      <vt:lpstr>Taxpayer “Your Online Account” Features: Account Balance </vt:lpstr>
      <vt:lpstr>Taxpayer “Your Online Account” Features: Payment Options</vt:lpstr>
      <vt:lpstr>Taxpayer “Your Online Account” Features:  Payment Activity</vt:lpstr>
      <vt:lpstr>Taxpayer “Your Online Account” Features:  Payment Activity</vt:lpstr>
      <vt:lpstr>Taxpayer “Your Online Account” Features: Tax Records and Status </vt:lpstr>
      <vt:lpstr>New for 2025: Information Returns</vt:lpstr>
      <vt:lpstr>Audit Status</vt:lpstr>
      <vt:lpstr>Taxpayer “Your Online Account” Features: Transcripts/Compliance Report</vt:lpstr>
      <vt:lpstr>Taxpayer “Your Online Account” Features: Notices/Letters</vt:lpstr>
      <vt:lpstr>Taxpayer “Your Online Account” Features: Forms</vt:lpstr>
      <vt:lpstr>Taxpayer “Your Online Account” Features: Authorizations</vt:lpstr>
      <vt:lpstr>Taxpayer “Your Online Account” Features: IVES Transcript</vt:lpstr>
      <vt:lpstr>Taxpayer “Your Online Account” Features: Profile</vt:lpstr>
      <vt:lpstr>Business Tax Account</vt:lpstr>
      <vt:lpstr>Business Tax Account: Current Capabilities</vt:lpstr>
      <vt:lpstr>Business Account: Registering the DO</vt:lpstr>
      <vt:lpstr>Business Tax Account: Associated Entities</vt:lpstr>
      <vt:lpstr>Business Tax Account: Limited Access View Status/Balance/Payments/Profile</vt:lpstr>
      <vt:lpstr>Tax Records: Full View for Designated Officials</vt:lpstr>
      <vt:lpstr>PowerPoint Presentation</vt:lpstr>
      <vt:lpstr>3 Primary Ways to File Your Form 2848/8821 With the IRS</vt:lpstr>
      <vt:lpstr>Forms 2848/8821 Submission Methods</vt:lpstr>
      <vt:lpstr>Tax Pro Account</vt:lpstr>
      <vt:lpstr>Tax Pro Account: Home</vt:lpstr>
      <vt:lpstr>Tax Pro Account: Initiate Power of Attorney</vt:lpstr>
      <vt:lpstr>Tax Pro Account: POA Initiated – Important Features</vt:lpstr>
      <vt:lpstr>Tax Pro Account: Taxpayer to Authorize</vt:lpstr>
      <vt:lpstr>Tax Pro Account: Authorization Management</vt:lpstr>
      <vt:lpstr>Tax Pro Account: Taxpayer Details</vt:lpstr>
      <vt:lpstr>Tax Pro Account: Taxpayer Details – Authorizations</vt:lpstr>
      <vt:lpstr>Tax Pro Account: Taxpayer Details –Authorizations</vt:lpstr>
      <vt:lpstr>PowerPoint Presentation</vt:lpstr>
      <vt:lpstr>Tax Pro Account: Profile/Obtain a CAF #</vt:lpstr>
      <vt:lpstr>Tax Pro Account: Tax Pro Profile: Link Your Existing CAF#</vt:lpstr>
      <vt:lpstr>Submit Forms 2848 and 8821 Online</vt:lpstr>
      <vt:lpstr>Submit 2848/8821 Online: The “Easy” Option</vt:lpstr>
      <vt:lpstr>PowerPoint Presentation</vt:lpstr>
      <vt:lpstr>“Where’s My Refund?” Application</vt:lpstr>
      <vt:lpstr>WMR</vt:lpstr>
      <vt:lpstr>WMR Using IRS Account Transcripts</vt:lpstr>
      <vt:lpstr>IRS Direct Pay</vt:lpstr>
      <vt:lpstr>PowerPoint Presentation</vt:lpstr>
      <vt:lpstr>IRS Online Payment Agreement (OPA)</vt:lpstr>
      <vt:lpstr>OPA: Lower Fees</vt:lpstr>
      <vt:lpstr>IRS Secure Messaging</vt:lpstr>
      <vt:lpstr>IRS Secure Messaging: Message History </vt:lpstr>
      <vt:lpstr>IRS Secure Messaging: Resolving Post-Filing Issues</vt:lpstr>
      <vt:lpstr>IRS Chat</vt:lpstr>
      <vt:lpstr>PowerPoint Presentation</vt:lpstr>
      <vt:lpstr>Respond To “All” Notices ONLINE</vt:lpstr>
      <vt:lpstr>PowerPoint Presentation</vt:lpstr>
      <vt:lpstr>IRS E-Services: The Tax Pro’s Toolbox</vt:lpstr>
      <vt:lpstr>IRS E-Services: The Tax Pro’s Toolbox</vt:lpstr>
      <vt:lpstr>IRS E-Services: Transcript Delivery System (TDS)</vt:lpstr>
      <vt:lpstr>Tax Pro: Get Real-Time Access to Client Transcripts</vt:lpstr>
      <vt:lpstr>Enter Delivery Option and Taxpayer Type. Enter CAF #.</vt:lpstr>
      <vt:lpstr>Enter Taxpayer Information</vt:lpstr>
      <vt:lpstr>Request Type of Transcript and Tax Forms/ Years</vt:lpstr>
      <vt:lpstr>Download and View Transcripts</vt:lpstr>
      <vt:lpstr>PowerPoint Presentation</vt:lpstr>
      <vt:lpstr>The 6 Types of IRS Transcripts</vt:lpstr>
      <vt:lpstr>Accessing IRS Transcripts</vt:lpstr>
      <vt:lpstr>IRS Account Transcript</vt:lpstr>
      <vt:lpstr>A “Normal” Transcript</vt:lpstr>
      <vt:lpstr>Return Transcripts</vt:lpstr>
      <vt:lpstr>PowerPoint Presentation</vt:lpstr>
      <vt:lpstr>IRS Wage and Income Transcripts</vt:lpstr>
      <vt:lpstr>Record of Account Transcript</vt:lpstr>
      <vt:lpstr>Business Entity Transcript: Work in Progress</vt:lpstr>
      <vt:lpstr>Complete Business Entity Transcript</vt:lpstr>
      <vt:lpstr>Start with Transcripts…but Know Their Limits…</vt:lpstr>
      <vt:lpstr>Tax Pros Access to Account Information by Phone</vt:lpstr>
      <vt:lpstr>IRS E-Services Mailbox</vt:lpstr>
      <vt:lpstr>PowerPoint Presentation</vt:lpstr>
      <vt:lpstr>10 Practical Uses for Client Transcripts</vt:lpstr>
      <vt:lpstr>Obtain a New Client Tax History With IRS Transcripts</vt:lpstr>
      <vt:lpstr>Confirmations and Filing Assistance: Important Account Information</vt:lpstr>
      <vt:lpstr>PowerPoint Presentation</vt:lpstr>
      <vt:lpstr>Review IRS Account Transcripts for Quick First-Time Abatement (FTA)</vt:lpstr>
      <vt:lpstr>IRS Account Transcript Analysis: FTA</vt:lpstr>
      <vt:lpstr>Account Transcripts FTA Analysis</vt:lpstr>
      <vt:lpstr>Preventing the Income Mismatch (CP2000)</vt:lpstr>
      <vt:lpstr>Filing a Current Year or Prior Year Return</vt:lpstr>
      <vt:lpstr>Simplifying the Extension Filing Experience</vt:lpstr>
      <vt:lpstr>Employment Related Tax Identity Theft</vt:lpstr>
      <vt:lpstr>Identity Theft? Account Transcripts</vt:lpstr>
      <vt:lpstr>PowerPoint Presentation</vt:lpstr>
      <vt:lpstr>Post-Filing Assistance</vt:lpstr>
      <vt:lpstr>Get Real-time Access to Your Client’s IRS Activity</vt:lpstr>
      <vt:lpstr>Changes Coming…</vt:lpstr>
      <vt:lpstr>Reference Guide. Need More Help?</vt:lpstr>
      <vt:lpstr>Appendix</vt:lpstr>
      <vt:lpstr>A: 10 Most Used “Taxpayer” Online Tools Summary</vt:lpstr>
      <vt:lpstr>B: IRS Direct Pay: Directing the Payment</vt:lpstr>
      <vt:lpstr>IRS Direct Pay: Verifying Identity</vt:lpstr>
      <vt:lpstr>IRS Direct Pay: Making a Payment</vt:lpstr>
      <vt:lpstr>IRS Direct Pay: Payment Confirmation</vt:lpstr>
      <vt:lpstr>C: OPA: Using Form 2848 (Licensed Tax Pro)</vt:lpstr>
      <vt:lpstr>OPA: Balance Due Information</vt:lpstr>
      <vt:lpstr>OPA: Select Payment Terms</vt:lpstr>
      <vt:lpstr>OPA: Complete Application</vt:lpstr>
      <vt:lpstr>D: Step #1: How to Get IRS E-Services TDS</vt:lpstr>
      <vt:lpstr>Step #2: How to Get IRS E-Services TDS</vt:lpstr>
      <vt:lpstr>Step #3: How to Get Access to TDS</vt:lpstr>
      <vt:lpstr>Step #4: How to Get Access to TDS</vt:lpstr>
      <vt:lpstr>E: “Masked” v. “Unmasked” Transcripts</vt:lpstr>
      <vt:lpstr>F:Confirm You Client Is in “Good Standing” With the IRS</vt:lpstr>
      <vt:lpstr>G: Filing a Correct Amended Return</vt:lpstr>
      <vt:lpstr>Record of Account transcript: Use to File an Accurate Amended Return</vt:lpstr>
      <vt:lpstr>Amended Returns: Account Transcript Section</vt:lpstr>
      <vt:lpstr>H:  Preparing for an Office or Field Audit</vt:lpstr>
      <vt:lpstr>Audit Prep: Do a Wage and Income Verification</vt:lpstr>
      <vt:lpstr>Audit Prep: Do a Three-year Return Comparison</vt:lpstr>
      <vt:lpstr>Audit Prep: Identify Employers, Customers and Financial Accounts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Madison Whitfield</dc:creator>
  <cp:lastModifiedBy>Beanna Whitlock</cp:lastModifiedBy>
  <cp:revision>7</cp:revision>
  <dcterms:created xsi:type="dcterms:W3CDTF">2025-09-16T15:11:33Z</dcterms:created>
  <dcterms:modified xsi:type="dcterms:W3CDTF">2026-01-08T16:37:13Z</dcterms:modified>
</cp:coreProperties>
</file>